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gr6MamvKXbFxS4IDlFiyYCDGF+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34" Type="http://customschemas.google.com/relationships/presentationmetadata" Target="meta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e50f694cb2_0_8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e50f694cb2_0_8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8" name="Google Shape;158;ge50f694cb2_0_84: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e50f694cb2_0_9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e50f694cb2_0_91: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66" name="Google Shape;166;ge50f694cb2_0_91: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e50f694cb2_0_17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e50f694cb2_0_17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73" name="Google Shape;173;ge50f694cb2_0_177: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e50f694cb2_0_11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e50f694cb2_0_11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0" name="Google Shape;180;ge50f694cb2_0_117: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50f694cb2_0_18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e50f694cb2_0_183: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0" name="Google Shape;190;ge50f694cb2_0_183: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e5a50e0031_0_4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e5a50e0031_0_42: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97" name="Google Shape;197;ge5a50e0031_0_42: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e5a50e0031_0_9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e5a50e0031_0_9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07" name="Google Shape;207;ge5a50e0031_0_9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e50f694cb2_0_18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e50f694cb2_0_18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17" name="Google Shape;217;ge50f694cb2_0_18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e50f694cb2_0_19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e50f694cb2_0_195: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4" name="Google Shape;224;ge50f694cb2_0_195: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e5a50e0031_0_1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e5a50e0031_0_12: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2" name="Google Shape;232;ge5a50e0031_0_12: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50f694cb2_0_20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96" name="Google Shape;96;ge50f694cb2_0_202: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97" name="Google Shape;97;ge50f694cb2_0_202: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e5a50e0031_0_16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e5a50e0031_0_16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9" name="Google Shape;239;ge5a50e0031_0_16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e50f694cb2_0_14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e50f694cb2_0_14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6" name="Google Shape;246;ge50f694cb2_0_14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e50f694cb2_0_16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e50f694cb2_0_162: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4" name="Google Shape;254;ge50f694cb2_0_162: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e5a50e0031_0_15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e5a50e0031_0_15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2" name="Google Shape;262;ge5a50e0031_0_154: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e5a50e0031_0_12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e5a50e0031_0_123: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69" name="Google Shape;269;ge5a50e0031_0_123: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e5a50e0031_0_12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e5a50e0031_0_12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5" name="Google Shape;275;ge5a50e0031_0_12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e5a50e0031_0_13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e5a50e0031_0_133: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1" name="Google Shape;281;ge5a50e0031_0_133: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e5a50e0031_0_13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e5a50e0031_0_13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7" name="Google Shape;287;ge5a50e0031_0_137: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e5a50e0031_0_14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e5a50e0031_0_141: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3" name="Google Shape;293;ge5a50e0031_0_141: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e5a50e0031_0_145: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e5a50e0031_0_145: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9" name="Google Shape;299;ge5a50e0031_0_145: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e50f694cb2_0_13: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e50f694cb2_0_13: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04" name="Google Shape;104;ge50f694cb2_0_13: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50f694cb2_0_23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50f694cb2_0_23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1" name="Google Shape;111;ge50f694cb2_0_23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50f694cb2_0_3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50f694cb2_0_3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18" name="Google Shape;118;ge50f694cb2_0_3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e50f694cb2_0_252: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e50f694cb2_0_252: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28" name="Google Shape;128;ge50f694cb2_0_252: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50f694cb2_0_1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50f694cb2_0_1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35" name="Google Shape;135;ge50f694cb2_0_1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50f694cb2_0_231: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50f694cb2_0_231: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42" name="Google Shape;142;ge50f694cb2_0_231: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e50f694cb2_0_7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e50f694cb2_0_7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50" name="Google Shape;150;ge50f694cb2_0_77: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7"/>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
          <p:cNvSpPr/>
          <p:nvPr/>
        </p:nvSpPr>
        <p:spPr>
          <a:xfrm>
            <a:off x="321564" y="320040"/>
            <a:ext cx="11548872" cy="6217920"/>
          </a:xfrm>
          <a:prstGeom prst="rect">
            <a:avLst/>
          </a:prstGeom>
          <a:solidFill>
            <a:schemeClr val="dk1">
              <a:alpha val="11372"/>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txBox="1"/>
          <p:nvPr>
            <p:ph type="ctrTitle"/>
          </p:nvPr>
        </p:nvSpPr>
        <p:spPr>
          <a:xfrm>
            <a:off x="4317564" y="136811"/>
            <a:ext cx="7637092" cy="492760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A7565"/>
              </a:buClr>
              <a:buSzPts val="5400"/>
              <a:buFont typeface="Calibri"/>
              <a:buNone/>
            </a:pPr>
            <a:r>
              <a:rPr lang="en-US" sz="5400">
                <a:solidFill>
                  <a:srgbClr val="2A7565"/>
                </a:solidFill>
              </a:rPr>
              <a:t>Village of Trumansburg</a:t>
            </a:r>
            <a:br>
              <a:rPr lang="en-US" sz="5400">
                <a:solidFill>
                  <a:srgbClr val="2A7565"/>
                </a:solidFill>
              </a:rPr>
            </a:br>
            <a:r>
              <a:rPr lang="en-US" sz="5400">
                <a:solidFill>
                  <a:srgbClr val="2A7565"/>
                </a:solidFill>
              </a:rPr>
              <a:t>Comprehensive Plan Update</a:t>
            </a:r>
            <a:endParaRPr/>
          </a:p>
        </p:txBody>
      </p:sp>
      <p:sp>
        <p:nvSpPr>
          <p:cNvPr id="91" name="Google Shape;91;p1"/>
          <p:cNvSpPr txBox="1"/>
          <p:nvPr>
            <p:ph idx="1" type="subTitle"/>
          </p:nvPr>
        </p:nvSpPr>
        <p:spPr>
          <a:xfrm>
            <a:off x="673801" y="965199"/>
            <a:ext cx="2837039" cy="4927602"/>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A7565"/>
              </a:buClr>
              <a:buSzPts val="2800"/>
              <a:buNone/>
            </a:pPr>
            <a:r>
              <a:rPr b="1" lang="en-US" sz="2800">
                <a:solidFill>
                  <a:srgbClr val="2A7565"/>
                </a:solidFill>
              </a:rPr>
              <a:t>Public Information Meeting </a:t>
            </a:r>
            <a:endParaRPr/>
          </a:p>
          <a:p>
            <a:pPr indent="0" lvl="0" marL="0" rtl="0" algn="r">
              <a:lnSpc>
                <a:spcPct val="90000"/>
              </a:lnSpc>
              <a:spcBef>
                <a:spcPts val="1000"/>
              </a:spcBef>
              <a:spcAft>
                <a:spcPts val="0"/>
              </a:spcAft>
              <a:buClr>
                <a:schemeClr val="dk1"/>
              </a:buClr>
              <a:buSzPts val="2000"/>
              <a:buNone/>
            </a:pPr>
            <a:r>
              <a:t/>
            </a:r>
            <a:endParaRPr sz="2000">
              <a:solidFill>
                <a:schemeClr val="accent1"/>
              </a:solidFill>
            </a:endParaRPr>
          </a:p>
          <a:p>
            <a:pPr indent="0" lvl="0" marL="0" rtl="0" algn="r">
              <a:lnSpc>
                <a:spcPct val="90000"/>
              </a:lnSpc>
              <a:spcBef>
                <a:spcPts val="1000"/>
              </a:spcBef>
              <a:spcAft>
                <a:spcPts val="0"/>
              </a:spcAft>
              <a:buClr>
                <a:srgbClr val="2A7565"/>
              </a:buClr>
              <a:buSzPts val="2000"/>
              <a:buNone/>
            </a:pPr>
            <a:r>
              <a:rPr lang="en-US" sz="2000">
                <a:solidFill>
                  <a:srgbClr val="2A7565"/>
                </a:solidFill>
              </a:rPr>
              <a:t>July</a:t>
            </a:r>
            <a:r>
              <a:rPr lang="en-US" sz="2000">
                <a:solidFill>
                  <a:srgbClr val="2A7565"/>
                </a:solidFill>
              </a:rPr>
              <a:t> 26, 2021</a:t>
            </a:r>
            <a:endParaRPr/>
          </a:p>
        </p:txBody>
      </p:sp>
      <p:cxnSp>
        <p:nvCxnSpPr>
          <p:cNvPr id="92" name="Google Shape;92;p1"/>
          <p:cNvCxnSpPr/>
          <p:nvPr/>
        </p:nvCxnSpPr>
        <p:spPr>
          <a:xfrm>
            <a:off x="4055891" y="2057399"/>
            <a:ext cx="0" cy="2743200"/>
          </a:xfrm>
          <a:prstGeom prst="straightConnector1">
            <a:avLst/>
          </a:prstGeom>
          <a:noFill/>
          <a:ln cap="flat" cmpd="sng" w="19050">
            <a:solidFill>
              <a:srgbClr val="262626"/>
            </a:solidFill>
            <a:prstDash val="solid"/>
            <a:miter lim="800000"/>
            <a:headEnd len="sm" w="sm" type="none"/>
            <a:tailEnd len="sm" w="sm" type="none"/>
          </a:ln>
        </p:spPr>
      </p:cxnSp>
      <p:pic>
        <p:nvPicPr>
          <p:cNvPr id="93" name="Google Shape;93;p1"/>
          <p:cNvPicPr preferRelativeResize="0"/>
          <p:nvPr/>
        </p:nvPicPr>
        <p:blipFill rotWithShape="1">
          <a:blip r:embed="rId3">
            <a:alphaModFix/>
          </a:blip>
          <a:srcRect b="0" l="0" r="0" t="0"/>
          <a:stretch/>
        </p:blipFill>
        <p:spPr>
          <a:xfrm>
            <a:off x="321564" y="320040"/>
            <a:ext cx="2466792" cy="16465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e50f694cb2_0_8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solidFill>
                  <a:srgbClr val="2A7565"/>
                </a:solidFill>
              </a:rPr>
              <a:t>Creation of the Draft ‘21 Plan (2020-21)</a:t>
            </a:r>
            <a:endParaRPr/>
          </a:p>
        </p:txBody>
      </p:sp>
      <p:sp>
        <p:nvSpPr>
          <p:cNvPr id="161" name="Google Shape;161;ge50f694cb2_0_84"/>
          <p:cNvSpPr txBox="1"/>
          <p:nvPr>
            <p:ph idx="1" type="body"/>
          </p:nvPr>
        </p:nvSpPr>
        <p:spPr>
          <a:xfrm>
            <a:off x="838200" y="1825625"/>
            <a:ext cx="5181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b="1" lang="en-US" sz="2400"/>
              <a:t>2020</a:t>
            </a:r>
            <a:r>
              <a:rPr b="1" lang="en-US" sz="2400"/>
              <a:t> Winter/Spring</a:t>
            </a:r>
            <a:endParaRPr b="1" sz="2400"/>
          </a:p>
          <a:p>
            <a:pPr indent="-381000" lvl="0" marL="457200" rtl="0" algn="l">
              <a:lnSpc>
                <a:spcPct val="115000"/>
              </a:lnSpc>
              <a:spcBef>
                <a:spcPts val="1000"/>
              </a:spcBef>
              <a:spcAft>
                <a:spcPts val="0"/>
              </a:spcAft>
              <a:buSzPts val="2400"/>
              <a:buChar char="•"/>
            </a:pPr>
            <a:r>
              <a:rPr lang="en-US" sz="2400"/>
              <a:t>Stakeholder meetings with village boards and department heads</a:t>
            </a:r>
            <a:endParaRPr sz="2400"/>
          </a:p>
          <a:p>
            <a:pPr indent="-381000" lvl="0" marL="457200" rtl="0" algn="l">
              <a:lnSpc>
                <a:spcPct val="115000"/>
              </a:lnSpc>
              <a:spcBef>
                <a:spcPts val="0"/>
              </a:spcBef>
              <a:spcAft>
                <a:spcPts val="0"/>
              </a:spcAft>
              <a:buSzPts val="2400"/>
              <a:buChar char="•"/>
            </a:pPr>
            <a:r>
              <a:rPr lang="en-US" sz="2400"/>
              <a:t>Reviewed Draft Ch 1 &amp; 2 from EDR</a:t>
            </a:r>
            <a:endParaRPr sz="2400"/>
          </a:p>
          <a:p>
            <a:pPr indent="-381000" lvl="0" marL="457200" rtl="0" algn="l">
              <a:lnSpc>
                <a:spcPct val="115000"/>
              </a:lnSpc>
              <a:spcBef>
                <a:spcPts val="0"/>
              </a:spcBef>
              <a:spcAft>
                <a:spcPts val="0"/>
              </a:spcAft>
              <a:buSzPts val="2400"/>
              <a:buChar char="•"/>
            </a:pPr>
            <a:r>
              <a:rPr lang="en-US" sz="2400"/>
              <a:t>Pivoted from second public meeting to community survey due to COVID</a:t>
            </a:r>
            <a:endParaRPr sz="2400"/>
          </a:p>
          <a:p>
            <a:pPr indent="-381000" lvl="0" marL="457200" rtl="0" algn="l">
              <a:lnSpc>
                <a:spcPct val="115000"/>
              </a:lnSpc>
              <a:spcBef>
                <a:spcPts val="0"/>
              </a:spcBef>
              <a:spcAft>
                <a:spcPts val="0"/>
              </a:spcAft>
              <a:buSzPts val="2400"/>
              <a:buChar char="•"/>
            </a:pPr>
            <a:r>
              <a:rPr lang="en-US" sz="2400"/>
              <a:t>Reviewed ‘08 Survey</a:t>
            </a:r>
            <a:endParaRPr sz="2400"/>
          </a:p>
          <a:p>
            <a:pPr indent="-381000" lvl="0" marL="457200" rtl="0" algn="l">
              <a:lnSpc>
                <a:spcPct val="115000"/>
              </a:lnSpc>
              <a:spcBef>
                <a:spcPts val="0"/>
              </a:spcBef>
              <a:spcAft>
                <a:spcPts val="0"/>
              </a:spcAft>
              <a:buSzPts val="2400"/>
              <a:buChar char="•"/>
            </a:pPr>
            <a:r>
              <a:rPr lang="en-US" sz="2400"/>
              <a:t>Created ‘21 Survey</a:t>
            </a:r>
            <a:endParaRPr sz="2400"/>
          </a:p>
          <a:p>
            <a:pPr indent="-381000" lvl="0" marL="457200" rtl="0" algn="l">
              <a:lnSpc>
                <a:spcPct val="115000"/>
              </a:lnSpc>
              <a:spcBef>
                <a:spcPts val="0"/>
              </a:spcBef>
              <a:spcAft>
                <a:spcPts val="0"/>
              </a:spcAft>
              <a:buSzPts val="2400"/>
              <a:buChar char="•"/>
            </a:pPr>
            <a:r>
              <a:rPr lang="en-US" sz="2400"/>
              <a:t>Drafted ‘21 Goals</a:t>
            </a:r>
            <a:endParaRPr sz="2400"/>
          </a:p>
        </p:txBody>
      </p:sp>
      <p:sp>
        <p:nvSpPr>
          <p:cNvPr id="162" name="Google Shape;162;ge50f694cb2_0_84"/>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b="1" lang="en-US" sz="2400"/>
              <a:t>2020</a:t>
            </a:r>
            <a:r>
              <a:rPr b="1" lang="en-US" sz="2400"/>
              <a:t> Summer/Fall</a:t>
            </a:r>
            <a:endParaRPr sz="2400"/>
          </a:p>
          <a:p>
            <a:pPr indent="-381000" lvl="0" marL="457200" rtl="0" algn="l">
              <a:lnSpc>
                <a:spcPct val="115000"/>
              </a:lnSpc>
              <a:spcBef>
                <a:spcPts val="1000"/>
              </a:spcBef>
              <a:spcAft>
                <a:spcPts val="0"/>
              </a:spcAft>
              <a:buSzPts val="2400"/>
              <a:buChar char="•"/>
            </a:pPr>
            <a:r>
              <a:rPr lang="en-US" sz="2400"/>
              <a:t>Publicized and Promoted Survey</a:t>
            </a:r>
            <a:endParaRPr sz="2400"/>
          </a:p>
          <a:p>
            <a:pPr indent="-381000" lvl="0" marL="457200" rtl="0" algn="l">
              <a:lnSpc>
                <a:spcPct val="115000"/>
              </a:lnSpc>
              <a:spcBef>
                <a:spcPts val="0"/>
              </a:spcBef>
              <a:spcAft>
                <a:spcPts val="0"/>
              </a:spcAft>
              <a:buSzPts val="2400"/>
              <a:buChar char="•"/>
            </a:pPr>
            <a:r>
              <a:rPr lang="en-US" sz="2400"/>
              <a:t>A</a:t>
            </a:r>
            <a:r>
              <a:rPr lang="en-US" sz="2400"/>
              <a:t>nalyzed</a:t>
            </a:r>
            <a:r>
              <a:rPr lang="en-US" sz="2400"/>
              <a:t> Survey Responses</a:t>
            </a:r>
            <a:endParaRPr sz="2400"/>
          </a:p>
          <a:p>
            <a:pPr indent="-381000" lvl="0" marL="457200" rtl="0" algn="l">
              <a:lnSpc>
                <a:spcPct val="115000"/>
              </a:lnSpc>
              <a:spcBef>
                <a:spcPts val="0"/>
              </a:spcBef>
              <a:spcAft>
                <a:spcPts val="0"/>
              </a:spcAft>
              <a:buSzPts val="2400"/>
              <a:buChar char="•"/>
            </a:pPr>
            <a:r>
              <a:rPr lang="en-US" sz="2400"/>
              <a:t>Drafted ‘21 Strategies &amp; Actions</a:t>
            </a:r>
            <a:endParaRPr sz="2400"/>
          </a:p>
          <a:p>
            <a:pPr indent="-381000" lvl="0" marL="457200" rtl="0" algn="l">
              <a:lnSpc>
                <a:spcPct val="115000"/>
              </a:lnSpc>
              <a:spcBef>
                <a:spcPts val="0"/>
              </a:spcBef>
              <a:spcAft>
                <a:spcPts val="0"/>
              </a:spcAft>
              <a:buSzPts val="2400"/>
              <a:buChar char="•"/>
            </a:pPr>
            <a:r>
              <a:rPr lang="en-US" sz="2400"/>
              <a:t>Reviewed</a:t>
            </a:r>
            <a:r>
              <a:rPr lang="en-US" sz="2400"/>
              <a:t> Draft Ch 3 &amp; 4 from EDR</a:t>
            </a:r>
            <a:endParaRPr sz="2400"/>
          </a:p>
          <a:p>
            <a:pPr indent="-381000" lvl="0" marL="457200" rtl="0" algn="l">
              <a:lnSpc>
                <a:spcPct val="115000"/>
              </a:lnSpc>
              <a:spcBef>
                <a:spcPts val="0"/>
              </a:spcBef>
              <a:spcAft>
                <a:spcPts val="0"/>
              </a:spcAft>
              <a:buSzPts val="2400"/>
              <a:buChar char="•"/>
            </a:pPr>
            <a:r>
              <a:rPr lang="en-US" sz="2400"/>
              <a:t>Submitted Draft to Village Board</a:t>
            </a:r>
            <a:endParaRPr sz="2400"/>
          </a:p>
          <a:p>
            <a:pPr indent="0" lvl="0" marL="0" rtl="0" algn="l">
              <a:lnSpc>
                <a:spcPct val="115000"/>
              </a:lnSpc>
              <a:spcBef>
                <a:spcPts val="1000"/>
              </a:spcBef>
              <a:spcAft>
                <a:spcPts val="0"/>
              </a:spcAft>
              <a:buNone/>
            </a:pPr>
            <a:r>
              <a:rPr b="1" lang="en-US" sz="2400"/>
              <a:t>2021 Winter/Spring</a:t>
            </a:r>
            <a:endParaRPr b="1" sz="2400"/>
          </a:p>
          <a:p>
            <a:pPr indent="-382270" lvl="0" marL="457200" rtl="0" algn="l">
              <a:lnSpc>
                <a:spcPct val="115000"/>
              </a:lnSpc>
              <a:spcBef>
                <a:spcPts val="1000"/>
              </a:spcBef>
              <a:spcAft>
                <a:spcPts val="0"/>
              </a:spcAft>
              <a:buSzPts val="2420"/>
              <a:buChar char="•"/>
            </a:pPr>
            <a:r>
              <a:rPr lang="en-US" sz="2420"/>
              <a:t>Village Board Review of Draft</a:t>
            </a:r>
            <a:endParaRPr sz="2420"/>
          </a:p>
          <a:p>
            <a:pPr indent="-382270" lvl="0" marL="457200" rtl="0" algn="l">
              <a:lnSpc>
                <a:spcPct val="115000"/>
              </a:lnSpc>
              <a:spcBef>
                <a:spcPts val="0"/>
              </a:spcBef>
              <a:spcAft>
                <a:spcPts val="0"/>
              </a:spcAft>
              <a:buSzPts val="2420"/>
              <a:buChar char="•"/>
            </a:pPr>
            <a:r>
              <a:rPr lang="en-US" sz="2420"/>
              <a:t>Submitted Draft to Community</a:t>
            </a:r>
            <a:endParaRPr b="1"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e50f694cb2_0_91"/>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b="1" lang="en-US">
                <a:solidFill>
                  <a:srgbClr val="2A7565"/>
                </a:solidFill>
              </a:rPr>
              <a:t>Draft Plan Highlights</a:t>
            </a:r>
            <a:endParaRPr/>
          </a:p>
        </p:txBody>
      </p:sp>
      <p:sp>
        <p:nvSpPr>
          <p:cNvPr id="169" name="Google Shape;169;ge50f694cb2_0_91"/>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e50f694cb2_0_17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solidFill>
                  <a:srgbClr val="2A7565"/>
                </a:solidFill>
              </a:rPr>
              <a:t>2008 </a:t>
            </a:r>
            <a:r>
              <a:rPr b="1" lang="en-US">
                <a:solidFill>
                  <a:srgbClr val="2A7565"/>
                </a:solidFill>
              </a:rPr>
              <a:t>20-Year Vision</a:t>
            </a:r>
            <a:endParaRPr b="1">
              <a:solidFill>
                <a:srgbClr val="2A7565"/>
              </a:solidFill>
            </a:endParaRPr>
          </a:p>
        </p:txBody>
      </p:sp>
      <p:sp>
        <p:nvSpPr>
          <p:cNvPr id="176" name="Google Shape;176;ge50f694cb2_0_177"/>
          <p:cNvSpPr txBox="1"/>
          <p:nvPr>
            <p:ph idx="1" type="body"/>
          </p:nvPr>
        </p:nvSpPr>
        <p:spPr>
          <a:xfrm>
            <a:off x="838200" y="1673225"/>
            <a:ext cx="10515600" cy="43512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dk1"/>
              </a:buClr>
              <a:buSzPts val="440"/>
              <a:buFont typeface="Arial"/>
              <a:buNone/>
            </a:pPr>
            <a:r>
              <a:rPr lang="en-US" sz="1600"/>
              <a:t>WORKING TOGETHER, </a:t>
            </a:r>
            <a:r>
              <a:rPr b="1" lang="en-US" sz="1600"/>
              <a:t>WE ENVISION TRUMANSBURG TWENTY YEARS</a:t>
            </a:r>
            <a:r>
              <a:rPr lang="en-US" sz="1600"/>
              <a:t> FROM NOW AS A PLACE WHERE:</a:t>
            </a:r>
            <a:endParaRPr sz="1600"/>
          </a:p>
          <a:p>
            <a:pPr indent="-330200" lvl="0" marL="457200" rtl="0" algn="l">
              <a:lnSpc>
                <a:spcPct val="115000"/>
              </a:lnSpc>
              <a:spcBef>
                <a:spcPts val="1000"/>
              </a:spcBef>
              <a:spcAft>
                <a:spcPts val="0"/>
              </a:spcAft>
              <a:buSzPts val="1600"/>
              <a:buChar char="•"/>
            </a:pPr>
            <a:r>
              <a:rPr lang="en-US" sz="1600"/>
              <a:t>The community values safety, economic and cultural diversity and local cultural history in concert with an accessible and attractive commercial center that supports the needs of residents and visitors to the Village.</a:t>
            </a:r>
            <a:endParaRPr sz="1600"/>
          </a:p>
          <a:p>
            <a:pPr indent="-330200" lvl="0" marL="457200" rtl="0" algn="l">
              <a:lnSpc>
                <a:spcPct val="115000"/>
              </a:lnSpc>
              <a:spcBef>
                <a:spcPts val="0"/>
              </a:spcBef>
              <a:spcAft>
                <a:spcPts val="0"/>
              </a:spcAft>
              <a:buSzPts val="1600"/>
              <a:buChar char="•"/>
            </a:pPr>
            <a:r>
              <a:rPr lang="en-US" sz="1600"/>
              <a:t>Housing is offered in a mix of architectural styles and a range of affordable options. The street and sidewalk networks will provide an opportunity for various transportation options within the Village. Neighborhoods will be well connected to the commercial core of the community.</a:t>
            </a:r>
            <a:endParaRPr sz="1600"/>
          </a:p>
          <a:p>
            <a:pPr indent="-330200" lvl="0" marL="457200" rtl="0" algn="l">
              <a:lnSpc>
                <a:spcPct val="115000"/>
              </a:lnSpc>
              <a:spcBef>
                <a:spcPts val="0"/>
              </a:spcBef>
              <a:spcAft>
                <a:spcPts val="0"/>
              </a:spcAft>
              <a:buSzPts val="1600"/>
              <a:buChar char="•"/>
            </a:pPr>
            <a:r>
              <a:rPr lang="en-US" sz="1600"/>
              <a:t>The downtown core is a thriving mix of businesses which meet the daily needs of residents from the Village and surrounding rural communities. The downtown core remains the hub for economic development, supporting a diverse selection of businesses.</a:t>
            </a:r>
            <a:endParaRPr sz="1600"/>
          </a:p>
          <a:p>
            <a:pPr indent="-330200" lvl="0" marL="457200" rtl="0" algn="l">
              <a:lnSpc>
                <a:spcPct val="115000"/>
              </a:lnSpc>
              <a:spcBef>
                <a:spcPts val="0"/>
              </a:spcBef>
              <a:spcAft>
                <a:spcPts val="0"/>
              </a:spcAft>
              <a:buSzPts val="1600"/>
              <a:buChar char="•"/>
            </a:pPr>
            <a:r>
              <a:rPr lang="en-US" sz="1600"/>
              <a:t>Green space throughout the Village is preserved and maintained to provide residents with the opportunity to connect with nature. Environmentally sound initiatives are put in place to provide future generations with a healthy, sustainable community.</a:t>
            </a:r>
            <a:endParaRPr sz="1600"/>
          </a:p>
          <a:p>
            <a:pPr indent="-330200" lvl="0" marL="457200" rtl="0" algn="l">
              <a:lnSpc>
                <a:spcPct val="115000"/>
              </a:lnSpc>
              <a:spcBef>
                <a:spcPts val="0"/>
              </a:spcBef>
              <a:spcAft>
                <a:spcPts val="0"/>
              </a:spcAft>
              <a:buSzPts val="1600"/>
              <a:buChar char="•"/>
            </a:pPr>
            <a:r>
              <a:rPr lang="en-US" sz="1600"/>
              <a:t>Through the cooperative planning efforts of residents and business owners, the Village, is a self-sustaining, creative and friendly community with established zoning regulations that provide sufficient infrastructure and enable small businesses to thrive while embracing the rural character of the Village.</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e50f694cb2_0_117"/>
          <p:cNvSpPr txBox="1"/>
          <p:nvPr>
            <p:ph type="title"/>
          </p:nvPr>
        </p:nvSpPr>
        <p:spPr>
          <a:xfrm>
            <a:off x="839788"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solidFill>
                  <a:srgbClr val="2A7565"/>
                </a:solidFill>
              </a:rPr>
              <a:t>20-Year Vision</a:t>
            </a:r>
            <a:endParaRPr b="1">
              <a:solidFill>
                <a:srgbClr val="2A7565"/>
              </a:solidFill>
            </a:endParaRPr>
          </a:p>
        </p:txBody>
      </p:sp>
      <p:sp>
        <p:nvSpPr>
          <p:cNvPr id="183" name="Google Shape;183;ge50f694cb2_0_117"/>
          <p:cNvSpPr txBox="1"/>
          <p:nvPr>
            <p:ph idx="1" type="body"/>
          </p:nvPr>
        </p:nvSpPr>
        <p:spPr>
          <a:xfrm>
            <a:off x="839788" y="1223963"/>
            <a:ext cx="5157900" cy="823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rPr lang="en-US"/>
              <a:t>2008 Themes</a:t>
            </a:r>
            <a:endParaRPr/>
          </a:p>
        </p:txBody>
      </p:sp>
      <p:sp>
        <p:nvSpPr>
          <p:cNvPr id="184" name="Google Shape;184;ge50f694cb2_0_117"/>
          <p:cNvSpPr txBox="1"/>
          <p:nvPr>
            <p:ph idx="2" type="body"/>
          </p:nvPr>
        </p:nvSpPr>
        <p:spPr>
          <a:xfrm>
            <a:off x="839788" y="2047875"/>
            <a:ext cx="5157900" cy="36846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lang="en-US" sz="1800"/>
              <a:t>Diversity</a:t>
            </a:r>
            <a:endParaRPr sz="1800"/>
          </a:p>
          <a:p>
            <a:pPr indent="-342900" lvl="0" marL="457200" rtl="0" algn="l">
              <a:lnSpc>
                <a:spcPct val="115000"/>
              </a:lnSpc>
              <a:spcBef>
                <a:spcPts val="0"/>
              </a:spcBef>
              <a:spcAft>
                <a:spcPts val="0"/>
              </a:spcAft>
              <a:buSzPts val="1800"/>
              <a:buChar char="•"/>
            </a:pPr>
            <a:r>
              <a:rPr lang="en-US" sz="1800"/>
              <a:t>Local History</a:t>
            </a:r>
            <a:endParaRPr sz="1800"/>
          </a:p>
          <a:p>
            <a:pPr indent="-342900" lvl="0" marL="457200" rtl="0" algn="l">
              <a:lnSpc>
                <a:spcPct val="115000"/>
              </a:lnSpc>
              <a:spcBef>
                <a:spcPts val="0"/>
              </a:spcBef>
              <a:spcAft>
                <a:spcPts val="0"/>
              </a:spcAft>
              <a:buSzPts val="1800"/>
              <a:buChar char="•"/>
            </a:pPr>
            <a:r>
              <a:rPr lang="en-US" sz="1800"/>
              <a:t>Housing Diversity and Affordability</a:t>
            </a:r>
            <a:endParaRPr sz="1800"/>
          </a:p>
          <a:p>
            <a:pPr indent="-342900" lvl="0" marL="457200" rtl="0" algn="l">
              <a:lnSpc>
                <a:spcPct val="115000"/>
              </a:lnSpc>
              <a:spcBef>
                <a:spcPts val="0"/>
              </a:spcBef>
              <a:spcAft>
                <a:spcPts val="0"/>
              </a:spcAft>
              <a:buSzPts val="1800"/>
              <a:buChar char="•"/>
            </a:pPr>
            <a:r>
              <a:rPr lang="en-US" sz="1800"/>
              <a:t>Village Character</a:t>
            </a:r>
            <a:endParaRPr sz="1800"/>
          </a:p>
          <a:p>
            <a:pPr indent="-342900" lvl="0" marL="457200" rtl="0" algn="l">
              <a:lnSpc>
                <a:spcPct val="115000"/>
              </a:lnSpc>
              <a:spcBef>
                <a:spcPts val="0"/>
              </a:spcBef>
              <a:spcAft>
                <a:spcPts val="0"/>
              </a:spcAft>
              <a:buSzPts val="1800"/>
              <a:buChar char="•"/>
            </a:pPr>
            <a:r>
              <a:rPr lang="en-US" sz="1800"/>
              <a:t>Business &amp; Economic Development</a:t>
            </a:r>
            <a:endParaRPr sz="1800"/>
          </a:p>
          <a:p>
            <a:pPr indent="-342900" lvl="0" marL="457200" rtl="0" algn="l">
              <a:lnSpc>
                <a:spcPct val="115000"/>
              </a:lnSpc>
              <a:spcBef>
                <a:spcPts val="0"/>
              </a:spcBef>
              <a:spcAft>
                <a:spcPts val="0"/>
              </a:spcAft>
              <a:buSzPts val="1800"/>
              <a:buChar char="•"/>
            </a:pPr>
            <a:r>
              <a:rPr lang="en-US" sz="1800"/>
              <a:t>Environmental Sustainability</a:t>
            </a:r>
            <a:endParaRPr sz="1800"/>
          </a:p>
          <a:p>
            <a:pPr indent="-342900" lvl="0" marL="457200" rtl="0" algn="l">
              <a:lnSpc>
                <a:spcPct val="115000"/>
              </a:lnSpc>
              <a:spcBef>
                <a:spcPts val="0"/>
              </a:spcBef>
              <a:spcAft>
                <a:spcPts val="0"/>
              </a:spcAft>
              <a:buSzPts val="1800"/>
              <a:buChar char="•"/>
            </a:pPr>
            <a:r>
              <a:rPr lang="en-US" sz="1800"/>
              <a:t>Balances growth and character</a:t>
            </a:r>
            <a:endParaRPr sz="1800"/>
          </a:p>
          <a:p>
            <a:pPr indent="-342900" lvl="0" marL="457200" rtl="0" algn="l">
              <a:lnSpc>
                <a:spcPct val="115000"/>
              </a:lnSpc>
              <a:spcBef>
                <a:spcPts val="0"/>
              </a:spcBef>
              <a:spcAft>
                <a:spcPts val="0"/>
              </a:spcAft>
              <a:buSzPts val="1800"/>
              <a:buChar char="•"/>
            </a:pPr>
            <a:r>
              <a:rPr lang="en-US" sz="1800"/>
              <a:t>Safety</a:t>
            </a:r>
            <a:endParaRPr sz="1800"/>
          </a:p>
        </p:txBody>
      </p:sp>
      <p:sp>
        <p:nvSpPr>
          <p:cNvPr id="185" name="Google Shape;185;ge50f694cb2_0_117"/>
          <p:cNvSpPr txBox="1"/>
          <p:nvPr>
            <p:ph idx="3" type="body"/>
          </p:nvPr>
        </p:nvSpPr>
        <p:spPr>
          <a:xfrm>
            <a:off x="6172200" y="1223963"/>
            <a:ext cx="5183100" cy="823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rPr lang="en-US"/>
              <a:t>2021 Draft Themes</a:t>
            </a:r>
            <a:endParaRPr/>
          </a:p>
        </p:txBody>
      </p:sp>
      <p:sp>
        <p:nvSpPr>
          <p:cNvPr id="186" name="Google Shape;186;ge50f694cb2_0_117"/>
          <p:cNvSpPr txBox="1"/>
          <p:nvPr>
            <p:ph idx="4" type="body"/>
          </p:nvPr>
        </p:nvSpPr>
        <p:spPr>
          <a:xfrm>
            <a:off x="6172200" y="2047875"/>
            <a:ext cx="5183100" cy="36846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lang="en-US" sz="1800"/>
              <a:t>Diversity</a:t>
            </a:r>
            <a:endParaRPr sz="1800"/>
          </a:p>
          <a:p>
            <a:pPr indent="-342900" lvl="0" marL="457200" rtl="0" algn="l">
              <a:lnSpc>
                <a:spcPct val="115000"/>
              </a:lnSpc>
              <a:spcBef>
                <a:spcPts val="0"/>
              </a:spcBef>
              <a:spcAft>
                <a:spcPts val="0"/>
              </a:spcAft>
              <a:buSzPts val="1800"/>
              <a:buChar char="•"/>
            </a:pPr>
            <a:r>
              <a:rPr lang="en-US" sz="1800"/>
              <a:t>Local History</a:t>
            </a:r>
            <a:endParaRPr sz="1800"/>
          </a:p>
          <a:p>
            <a:pPr indent="-342900" lvl="0" marL="457200" rtl="0" algn="l">
              <a:lnSpc>
                <a:spcPct val="115000"/>
              </a:lnSpc>
              <a:spcBef>
                <a:spcPts val="0"/>
              </a:spcBef>
              <a:spcAft>
                <a:spcPts val="0"/>
              </a:spcAft>
              <a:buSzPts val="1800"/>
              <a:buChar char="•"/>
            </a:pPr>
            <a:r>
              <a:rPr lang="en-US" sz="1800"/>
              <a:t>Housing Diversity and Affordability</a:t>
            </a:r>
            <a:endParaRPr b="1" sz="1800">
              <a:solidFill>
                <a:srgbClr val="2A7565"/>
              </a:solidFill>
            </a:endParaRPr>
          </a:p>
          <a:p>
            <a:pPr indent="-342900" lvl="0" marL="457200" rtl="0" algn="l">
              <a:lnSpc>
                <a:spcPct val="115000"/>
              </a:lnSpc>
              <a:spcBef>
                <a:spcPts val="0"/>
              </a:spcBef>
              <a:spcAft>
                <a:spcPts val="0"/>
              </a:spcAft>
              <a:buSzPts val="1800"/>
              <a:buChar char="•"/>
            </a:pPr>
            <a:r>
              <a:rPr lang="en-US" sz="1800"/>
              <a:t>Village Character</a:t>
            </a:r>
            <a:endParaRPr sz="1800"/>
          </a:p>
          <a:p>
            <a:pPr indent="-342900" lvl="0" marL="457200" rtl="0" algn="l">
              <a:lnSpc>
                <a:spcPct val="115000"/>
              </a:lnSpc>
              <a:spcBef>
                <a:spcPts val="0"/>
              </a:spcBef>
              <a:spcAft>
                <a:spcPts val="0"/>
              </a:spcAft>
              <a:buSzPts val="1800"/>
              <a:buChar char="•"/>
            </a:pPr>
            <a:r>
              <a:rPr lang="en-US" sz="1800"/>
              <a:t>Business &amp; Economic Development</a:t>
            </a:r>
            <a:endParaRPr sz="1800"/>
          </a:p>
          <a:p>
            <a:pPr indent="-342900" lvl="0" marL="457200" rtl="0" algn="l">
              <a:lnSpc>
                <a:spcPct val="115000"/>
              </a:lnSpc>
              <a:spcBef>
                <a:spcPts val="0"/>
              </a:spcBef>
              <a:spcAft>
                <a:spcPts val="0"/>
              </a:spcAft>
              <a:buSzPts val="1800"/>
              <a:buChar char="•"/>
            </a:pPr>
            <a:r>
              <a:rPr lang="en-US" sz="1800"/>
              <a:t>Environmental Sustainability</a:t>
            </a:r>
            <a:endParaRPr sz="1800"/>
          </a:p>
          <a:p>
            <a:pPr indent="-342900" lvl="0" marL="457200" rtl="0" algn="l">
              <a:lnSpc>
                <a:spcPct val="115000"/>
              </a:lnSpc>
              <a:spcBef>
                <a:spcPts val="0"/>
              </a:spcBef>
              <a:spcAft>
                <a:spcPts val="0"/>
              </a:spcAft>
              <a:buSzPts val="1800"/>
              <a:buChar char="•"/>
            </a:pPr>
            <a:r>
              <a:rPr lang="en-US" sz="1800"/>
              <a:t>Balances growth and character</a:t>
            </a:r>
            <a:endParaRPr sz="1800"/>
          </a:p>
          <a:p>
            <a:pPr indent="-342900" lvl="0" marL="457200" rtl="0" algn="l">
              <a:lnSpc>
                <a:spcPct val="115000"/>
              </a:lnSpc>
              <a:spcBef>
                <a:spcPts val="0"/>
              </a:spcBef>
              <a:spcAft>
                <a:spcPts val="0"/>
              </a:spcAft>
              <a:buClr>
                <a:srgbClr val="2A7565"/>
              </a:buClr>
              <a:buSzPts val="1800"/>
              <a:buChar char="•"/>
            </a:pPr>
            <a:r>
              <a:rPr b="1" lang="en-US" sz="1800">
                <a:solidFill>
                  <a:srgbClr val="2A7565"/>
                </a:solidFill>
              </a:rPr>
              <a:t>Public Health &amp; Safety</a:t>
            </a:r>
            <a:endParaRPr b="1" sz="1800">
              <a:solidFill>
                <a:srgbClr val="2A7565"/>
              </a:solidFill>
            </a:endParaRPr>
          </a:p>
          <a:p>
            <a:pPr indent="-342900" lvl="0" marL="457200" rtl="0" algn="l">
              <a:lnSpc>
                <a:spcPct val="115000"/>
              </a:lnSpc>
              <a:spcBef>
                <a:spcPts val="0"/>
              </a:spcBef>
              <a:spcAft>
                <a:spcPts val="0"/>
              </a:spcAft>
              <a:buClr>
                <a:srgbClr val="2A7565"/>
              </a:buClr>
              <a:buSzPts val="1800"/>
              <a:buChar char="•"/>
            </a:pPr>
            <a:r>
              <a:rPr b="1" lang="en-US" sz="1800">
                <a:solidFill>
                  <a:srgbClr val="2A7565"/>
                </a:solidFill>
              </a:rPr>
              <a:t>Education</a:t>
            </a:r>
            <a:endParaRPr b="1" sz="1800">
              <a:solidFill>
                <a:srgbClr val="2A7565"/>
              </a:solidFill>
            </a:endParaRPr>
          </a:p>
          <a:p>
            <a:pPr indent="-342900" lvl="0" marL="457200" rtl="0" algn="l">
              <a:lnSpc>
                <a:spcPct val="115000"/>
              </a:lnSpc>
              <a:spcBef>
                <a:spcPts val="0"/>
              </a:spcBef>
              <a:spcAft>
                <a:spcPts val="0"/>
              </a:spcAft>
              <a:buClr>
                <a:srgbClr val="2A7565"/>
              </a:buClr>
              <a:buSzPts val="1800"/>
              <a:buChar char="•"/>
            </a:pPr>
            <a:r>
              <a:rPr b="1" lang="en-US" sz="1800">
                <a:solidFill>
                  <a:srgbClr val="2A7565"/>
                </a:solidFill>
              </a:rPr>
              <a:t>Transparent and Responsive Local Government</a:t>
            </a:r>
            <a:endParaRPr b="1" sz="1800">
              <a:solidFill>
                <a:srgbClr val="2A7565"/>
              </a:solidFill>
            </a:endParaRPr>
          </a:p>
          <a:p>
            <a:pPr indent="-342900" lvl="0" marL="457200" rtl="0" algn="l">
              <a:lnSpc>
                <a:spcPct val="115000"/>
              </a:lnSpc>
              <a:spcBef>
                <a:spcPts val="0"/>
              </a:spcBef>
              <a:spcAft>
                <a:spcPts val="0"/>
              </a:spcAft>
              <a:buClr>
                <a:srgbClr val="2A7565"/>
              </a:buClr>
              <a:buSzPts val="1800"/>
              <a:buChar char="•"/>
            </a:pPr>
            <a:r>
              <a:rPr b="1" lang="en-US" sz="1800">
                <a:solidFill>
                  <a:srgbClr val="2A7565"/>
                </a:solidFill>
              </a:rPr>
              <a:t>Fiscally</a:t>
            </a:r>
            <a:r>
              <a:rPr b="1" lang="en-US" sz="1800">
                <a:solidFill>
                  <a:srgbClr val="2A7565"/>
                </a:solidFill>
              </a:rPr>
              <a:t> Responsible Government</a:t>
            </a:r>
            <a:endParaRPr b="1" sz="1800">
              <a:solidFill>
                <a:srgbClr val="2A756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e50f694cb2_0_18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solidFill>
                  <a:srgbClr val="2A7565"/>
                </a:solidFill>
              </a:rPr>
              <a:t>2021 Draft</a:t>
            </a:r>
            <a:r>
              <a:rPr b="1" lang="en-US">
                <a:solidFill>
                  <a:srgbClr val="2A7565"/>
                </a:solidFill>
              </a:rPr>
              <a:t> 20-Year Vision</a:t>
            </a:r>
            <a:endParaRPr b="1">
              <a:solidFill>
                <a:srgbClr val="2A7565"/>
              </a:solidFill>
            </a:endParaRPr>
          </a:p>
        </p:txBody>
      </p:sp>
      <p:sp>
        <p:nvSpPr>
          <p:cNvPr id="193" name="Google Shape;193;ge50f694cb2_0_183"/>
          <p:cNvSpPr txBox="1"/>
          <p:nvPr>
            <p:ph idx="1" type="body"/>
          </p:nvPr>
        </p:nvSpPr>
        <p:spPr>
          <a:xfrm>
            <a:off x="838200" y="1673225"/>
            <a:ext cx="10515600" cy="43512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b="1" i="1" lang="en-US" sz="1600"/>
              <a:t>Trumansburg, NY,</a:t>
            </a:r>
            <a:r>
              <a:rPr i="1" lang="en-US" sz="1600"/>
              <a:t> in the heart of the Finger Lakes, is a safe, friendly, and energetic community that values its rich history, picturesque natural settings, attractive neighborhoods, surrounding rural areas, and local businesses. </a:t>
            </a:r>
            <a:endParaRPr i="1" sz="1600"/>
          </a:p>
          <a:p>
            <a:pPr indent="0" lvl="0" marL="0" rtl="0" algn="l">
              <a:lnSpc>
                <a:spcPct val="115000"/>
              </a:lnSpc>
              <a:spcBef>
                <a:spcPts val="1000"/>
              </a:spcBef>
              <a:spcAft>
                <a:spcPts val="0"/>
              </a:spcAft>
              <a:buNone/>
            </a:pPr>
            <a:r>
              <a:rPr i="1" lang="en-US" sz="1600"/>
              <a:t>We as a community envision a future Village that:</a:t>
            </a:r>
            <a:endParaRPr i="1" sz="1600"/>
          </a:p>
          <a:p>
            <a:pPr indent="-330200" lvl="0" marL="457200" rtl="0" algn="l">
              <a:lnSpc>
                <a:spcPct val="115000"/>
              </a:lnSpc>
              <a:spcBef>
                <a:spcPts val="1000"/>
              </a:spcBef>
              <a:spcAft>
                <a:spcPts val="0"/>
              </a:spcAft>
              <a:buSzPts val="1600"/>
              <a:buChar char="•"/>
            </a:pPr>
            <a:r>
              <a:rPr i="1" lang="en-US" sz="1600"/>
              <a:t>Offers ample, diverse, and inclusive opportunities for employment, education, and housing;</a:t>
            </a:r>
            <a:endParaRPr i="1" sz="1600"/>
          </a:p>
          <a:p>
            <a:pPr indent="-330200" lvl="0" marL="457200" rtl="0" algn="l">
              <a:lnSpc>
                <a:spcPct val="115000"/>
              </a:lnSpc>
              <a:spcBef>
                <a:spcPts val="0"/>
              </a:spcBef>
              <a:spcAft>
                <a:spcPts val="0"/>
              </a:spcAft>
              <a:buSzPts val="1600"/>
              <a:buChar char="•"/>
            </a:pPr>
            <a:r>
              <a:rPr i="1" lang="en-US" sz="1600"/>
              <a:t>Encourages social interaction and community engagement in all aspects of Village life by people of all age groups, income levels, and cultural backgrounds;</a:t>
            </a:r>
            <a:endParaRPr i="1" sz="1600"/>
          </a:p>
          <a:p>
            <a:pPr indent="-330200" lvl="0" marL="457200" rtl="0" algn="l">
              <a:lnSpc>
                <a:spcPct val="115000"/>
              </a:lnSpc>
              <a:spcBef>
                <a:spcPts val="0"/>
              </a:spcBef>
              <a:spcAft>
                <a:spcPts val="0"/>
              </a:spcAft>
              <a:buSzPts val="1600"/>
              <a:buChar char="•"/>
            </a:pPr>
            <a:r>
              <a:rPr i="1" lang="en-US" sz="1600"/>
              <a:t>Protects and promotes our small-town atmosphere with distinctive neighborhoods, downtown businesses and institutions;</a:t>
            </a:r>
            <a:endParaRPr i="1" sz="1600"/>
          </a:p>
          <a:p>
            <a:pPr indent="-330200" lvl="0" marL="457200" rtl="0" algn="l">
              <a:lnSpc>
                <a:spcPct val="115000"/>
              </a:lnSpc>
              <a:spcBef>
                <a:spcPts val="0"/>
              </a:spcBef>
              <a:spcAft>
                <a:spcPts val="0"/>
              </a:spcAft>
              <a:buSzPts val="1600"/>
              <a:buChar char="•"/>
            </a:pPr>
            <a:r>
              <a:rPr i="1" lang="en-US" sz="1600"/>
              <a:t>Supports entrepreneurs and local businesses that provide services to residents and visitors;</a:t>
            </a:r>
            <a:endParaRPr i="1" sz="1600"/>
          </a:p>
          <a:p>
            <a:pPr indent="-330200" lvl="0" marL="457200" rtl="0" algn="l">
              <a:lnSpc>
                <a:spcPct val="115000"/>
              </a:lnSpc>
              <a:spcBef>
                <a:spcPts val="0"/>
              </a:spcBef>
              <a:spcAft>
                <a:spcPts val="0"/>
              </a:spcAft>
              <a:buSzPts val="1600"/>
              <a:buChar char="•"/>
            </a:pPr>
            <a:r>
              <a:rPr i="1" lang="en-US" sz="1600"/>
              <a:t>Advances environmental and economic sustainability by encouraging moderate population growth while protecting open space and natural resources;</a:t>
            </a:r>
            <a:endParaRPr i="1" sz="1600"/>
          </a:p>
          <a:p>
            <a:pPr indent="-330200" lvl="0" marL="457200" rtl="0" algn="l">
              <a:lnSpc>
                <a:spcPct val="115000"/>
              </a:lnSpc>
              <a:spcBef>
                <a:spcPts val="0"/>
              </a:spcBef>
              <a:spcAft>
                <a:spcPts val="0"/>
              </a:spcAft>
              <a:buSzPts val="1600"/>
              <a:buChar char="•"/>
            </a:pPr>
            <a:r>
              <a:rPr i="1" lang="en-US" sz="1600"/>
              <a:t>Is guided by a transparent, responsive, and fiscally responsible Village government committed to public service, health, safety, and welfare.</a:t>
            </a:r>
            <a:endParaRPr b="1" i="1"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e5a50e0031_0_42"/>
          <p:cNvSpPr txBox="1"/>
          <p:nvPr>
            <p:ph type="title"/>
          </p:nvPr>
        </p:nvSpPr>
        <p:spPr>
          <a:xfrm>
            <a:off x="839788"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solidFill>
                  <a:srgbClr val="2A7565"/>
                </a:solidFill>
              </a:rPr>
              <a:t>Contents</a:t>
            </a:r>
            <a:endParaRPr b="1">
              <a:solidFill>
                <a:srgbClr val="2A7565"/>
              </a:solidFill>
            </a:endParaRPr>
          </a:p>
        </p:txBody>
      </p:sp>
      <p:sp>
        <p:nvSpPr>
          <p:cNvPr id="200" name="Google Shape;200;ge5a50e0031_0_42"/>
          <p:cNvSpPr txBox="1"/>
          <p:nvPr>
            <p:ph idx="1" type="body"/>
          </p:nvPr>
        </p:nvSpPr>
        <p:spPr>
          <a:xfrm>
            <a:off x="839788" y="1223963"/>
            <a:ext cx="5157900" cy="823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rPr lang="en-US"/>
              <a:t>2008 Comprehensive Plan</a:t>
            </a:r>
            <a:endParaRPr/>
          </a:p>
        </p:txBody>
      </p:sp>
      <p:sp>
        <p:nvSpPr>
          <p:cNvPr id="201" name="Google Shape;201;ge5a50e0031_0_42"/>
          <p:cNvSpPr txBox="1"/>
          <p:nvPr>
            <p:ph idx="2" type="body"/>
          </p:nvPr>
        </p:nvSpPr>
        <p:spPr>
          <a:xfrm>
            <a:off x="839788" y="2047875"/>
            <a:ext cx="5157900" cy="3684600"/>
          </a:xfrm>
          <a:prstGeom prst="rect">
            <a:avLst/>
          </a:prstGeom>
        </p:spPr>
        <p:txBody>
          <a:bodyPr anchorCtr="0" anchor="t" bIns="45700" lIns="91425" spcFirstLastPara="1" rIns="91425" wrap="square" tIns="45700">
            <a:noAutofit/>
          </a:bodyPr>
          <a:lstStyle/>
          <a:p>
            <a:pPr indent="-317500" lvl="0" marL="457200" rtl="0" algn="l">
              <a:lnSpc>
                <a:spcPct val="115000"/>
              </a:lnSpc>
              <a:spcBef>
                <a:spcPts val="1000"/>
              </a:spcBef>
              <a:spcAft>
                <a:spcPts val="0"/>
              </a:spcAft>
              <a:buSzPts val="1400"/>
              <a:buChar char="•"/>
            </a:pPr>
            <a:r>
              <a:rPr lang="en-US" sz="1400"/>
              <a:t>Introduction</a:t>
            </a:r>
            <a:endParaRPr sz="1400"/>
          </a:p>
          <a:p>
            <a:pPr indent="-317500" lvl="0" marL="457200" rtl="0" algn="l">
              <a:lnSpc>
                <a:spcPct val="115000"/>
              </a:lnSpc>
              <a:spcBef>
                <a:spcPts val="0"/>
              </a:spcBef>
              <a:spcAft>
                <a:spcPts val="0"/>
              </a:spcAft>
              <a:buSzPts val="1400"/>
              <a:buChar char="•"/>
            </a:pPr>
            <a:r>
              <a:rPr lang="en-US" sz="1400"/>
              <a:t>Village Elements</a:t>
            </a:r>
            <a:endParaRPr sz="1400"/>
          </a:p>
          <a:p>
            <a:pPr indent="-317500" lvl="1" marL="914400" rtl="0" algn="l">
              <a:lnSpc>
                <a:spcPct val="115000"/>
              </a:lnSpc>
              <a:spcBef>
                <a:spcPts val="0"/>
              </a:spcBef>
              <a:spcAft>
                <a:spcPts val="0"/>
              </a:spcAft>
              <a:buSzPts val="1400"/>
              <a:buChar char="•"/>
            </a:pPr>
            <a:r>
              <a:rPr lang="en-US" sz="1400"/>
              <a:t>Community</a:t>
            </a:r>
            <a:endParaRPr sz="1400"/>
          </a:p>
          <a:p>
            <a:pPr indent="-317500" lvl="1" marL="914400" rtl="0" algn="l">
              <a:lnSpc>
                <a:spcPct val="115000"/>
              </a:lnSpc>
              <a:spcBef>
                <a:spcPts val="0"/>
              </a:spcBef>
              <a:spcAft>
                <a:spcPts val="0"/>
              </a:spcAft>
              <a:buSzPts val="1400"/>
              <a:buChar char="•"/>
            </a:pPr>
            <a:r>
              <a:rPr lang="en-US" sz="1400"/>
              <a:t>Housing</a:t>
            </a:r>
            <a:endParaRPr sz="1400"/>
          </a:p>
          <a:p>
            <a:pPr indent="-317500" lvl="1" marL="914400" rtl="0" algn="l">
              <a:lnSpc>
                <a:spcPct val="115000"/>
              </a:lnSpc>
              <a:spcBef>
                <a:spcPts val="0"/>
              </a:spcBef>
              <a:spcAft>
                <a:spcPts val="0"/>
              </a:spcAft>
              <a:buSzPts val="1400"/>
              <a:buChar char="•"/>
            </a:pPr>
            <a:r>
              <a:rPr lang="en-US" sz="1400"/>
              <a:t>Economic Development</a:t>
            </a:r>
            <a:endParaRPr sz="1400"/>
          </a:p>
          <a:p>
            <a:pPr indent="-317500" lvl="1" marL="914400" rtl="0" algn="l">
              <a:lnSpc>
                <a:spcPct val="115000"/>
              </a:lnSpc>
              <a:spcBef>
                <a:spcPts val="0"/>
              </a:spcBef>
              <a:spcAft>
                <a:spcPts val="0"/>
              </a:spcAft>
              <a:buSzPts val="1400"/>
              <a:buChar char="•"/>
            </a:pPr>
            <a:r>
              <a:rPr lang="en-US" sz="1400"/>
              <a:t>Environment</a:t>
            </a:r>
            <a:endParaRPr sz="1400"/>
          </a:p>
          <a:p>
            <a:pPr indent="-317500" lvl="1" marL="914400" rtl="0" algn="l">
              <a:lnSpc>
                <a:spcPct val="115000"/>
              </a:lnSpc>
              <a:spcBef>
                <a:spcPts val="0"/>
              </a:spcBef>
              <a:spcAft>
                <a:spcPts val="0"/>
              </a:spcAft>
              <a:buSzPts val="1400"/>
              <a:buChar char="•"/>
            </a:pPr>
            <a:r>
              <a:rPr lang="en-US" sz="1400"/>
              <a:t>Recreation</a:t>
            </a:r>
            <a:endParaRPr sz="1400"/>
          </a:p>
          <a:p>
            <a:pPr indent="-317500" lvl="1" marL="914400" rtl="0" algn="l">
              <a:lnSpc>
                <a:spcPct val="115000"/>
              </a:lnSpc>
              <a:spcBef>
                <a:spcPts val="0"/>
              </a:spcBef>
              <a:spcAft>
                <a:spcPts val="0"/>
              </a:spcAft>
              <a:buSzPts val="1400"/>
              <a:buChar char="•"/>
            </a:pPr>
            <a:r>
              <a:rPr lang="en-US" sz="1400"/>
              <a:t>Land Use</a:t>
            </a:r>
            <a:endParaRPr sz="1400"/>
          </a:p>
          <a:p>
            <a:pPr indent="-317500" lvl="0" marL="457200" rtl="0" algn="l">
              <a:lnSpc>
                <a:spcPct val="115000"/>
              </a:lnSpc>
              <a:spcBef>
                <a:spcPts val="0"/>
              </a:spcBef>
              <a:spcAft>
                <a:spcPts val="0"/>
              </a:spcAft>
              <a:buSzPts val="1400"/>
              <a:buChar char="•"/>
            </a:pPr>
            <a:r>
              <a:rPr lang="en-US" sz="1400"/>
              <a:t>Strategies</a:t>
            </a:r>
            <a:endParaRPr sz="1400"/>
          </a:p>
          <a:p>
            <a:pPr indent="-317500" lvl="1" marL="914400" rtl="0" algn="l">
              <a:lnSpc>
                <a:spcPct val="115000"/>
              </a:lnSpc>
              <a:spcBef>
                <a:spcPts val="0"/>
              </a:spcBef>
              <a:spcAft>
                <a:spcPts val="0"/>
              </a:spcAft>
              <a:buSzPts val="1400"/>
              <a:buChar char="•"/>
            </a:pPr>
            <a:r>
              <a:rPr lang="en-US" sz="1400"/>
              <a:t>Mirrors the 6 sections above</a:t>
            </a:r>
            <a:endParaRPr sz="1400"/>
          </a:p>
        </p:txBody>
      </p:sp>
      <p:sp>
        <p:nvSpPr>
          <p:cNvPr id="202" name="Google Shape;202;ge5a50e0031_0_42"/>
          <p:cNvSpPr txBox="1"/>
          <p:nvPr>
            <p:ph idx="3" type="body"/>
          </p:nvPr>
        </p:nvSpPr>
        <p:spPr>
          <a:xfrm>
            <a:off x="6172200" y="1223963"/>
            <a:ext cx="5183100" cy="823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rPr lang="en-US"/>
              <a:t>2021 Draft Comprehensive Plan</a:t>
            </a:r>
            <a:endParaRPr/>
          </a:p>
        </p:txBody>
      </p:sp>
      <p:sp>
        <p:nvSpPr>
          <p:cNvPr id="203" name="Google Shape;203;ge5a50e0031_0_42"/>
          <p:cNvSpPr txBox="1"/>
          <p:nvPr>
            <p:ph idx="4" type="body"/>
          </p:nvPr>
        </p:nvSpPr>
        <p:spPr>
          <a:xfrm>
            <a:off x="6172200" y="2047875"/>
            <a:ext cx="5183100" cy="3684600"/>
          </a:xfrm>
          <a:prstGeom prst="rect">
            <a:avLst/>
          </a:prstGeom>
        </p:spPr>
        <p:txBody>
          <a:bodyPr anchorCtr="0" anchor="t" bIns="45700" lIns="91425" spcFirstLastPara="1" rIns="91425" wrap="square" tIns="45700">
            <a:noAutofit/>
          </a:bodyPr>
          <a:lstStyle/>
          <a:p>
            <a:pPr indent="-317500" lvl="0" marL="457200" rtl="0" algn="l">
              <a:lnSpc>
                <a:spcPct val="115000"/>
              </a:lnSpc>
              <a:spcBef>
                <a:spcPts val="1000"/>
              </a:spcBef>
              <a:spcAft>
                <a:spcPts val="0"/>
              </a:spcAft>
              <a:buSzPts val="1400"/>
              <a:buChar char="•"/>
            </a:pPr>
            <a:r>
              <a:rPr lang="en-US" sz="1400"/>
              <a:t>Introduction</a:t>
            </a:r>
            <a:endParaRPr sz="1400"/>
          </a:p>
          <a:p>
            <a:pPr indent="-317500" lvl="0" marL="457200" rtl="0" algn="l">
              <a:lnSpc>
                <a:spcPct val="115000"/>
              </a:lnSpc>
              <a:spcBef>
                <a:spcPts val="0"/>
              </a:spcBef>
              <a:spcAft>
                <a:spcPts val="0"/>
              </a:spcAft>
              <a:buSzPts val="1400"/>
              <a:buChar char="•"/>
            </a:pPr>
            <a:r>
              <a:rPr lang="en-US" sz="1400"/>
              <a:t>Community Profile</a:t>
            </a:r>
            <a:endParaRPr sz="1400"/>
          </a:p>
          <a:p>
            <a:pPr indent="-317500" lvl="1" marL="914400" rtl="0" algn="l">
              <a:lnSpc>
                <a:spcPct val="115000"/>
              </a:lnSpc>
              <a:spcBef>
                <a:spcPts val="0"/>
              </a:spcBef>
              <a:spcAft>
                <a:spcPts val="0"/>
              </a:spcAft>
              <a:buSzPts val="1400"/>
              <a:buChar char="•"/>
            </a:pPr>
            <a:r>
              <a:rPr lang="en-US" sz="1400"/>
              <a:t>Demographics &amp; Socioeconomics</a:t>
            </a:r>
            <a:endParaRPr sz="1400"/>
          </a:p>
          <a:p>
            <a:pPr indent="-317500" lvl="1" marL="914400" rtl="0" algn="l">
              <a:lnSpc>
                <a:spcPct val="115000"/>
              </a:lnSpc>
              <a:spcBef>
                <a:spcPts val="0"/>
              </a:spcBef>
              <a:spcAft>
                <a:spcPts val="0"/>
              </a:spcAft>
              <a:buSzPts val="1400"/>
              <a:buChar char="•"/>
            </a:pPr>
            <a:r>
              <a:rPr lang="en-US" sz="1400"/>
              <a:t>Character Areas</a:t>
            </a:r>
            <a:endParaRPr sz="1400"/>
          </a:p>
          <a:p>
            <a:pPr indent="-317500" lvl="0" marL="457200" rtl="0" algn="l">
              <a:lnSpc>
                <a:spcPct val="115000"/>
              </a:lnSpc>
              <a:spcBef>
                <a:spcPts val="0"/>
              </a:spcBef>
              <a:spcAft>
                <a:spcPts val="0"/>
              </a:spcAft>
              <a:buSzPts val="1400"/>
              <a:buChar char="•"/>
            </a:pPr>
            <a:r>
              <a:rPr lang="en-US" sz="1400"/>
              <a:t>Trumansburg Today and Moving Forward</a:t>
            </a:r>
            <a:endParaRPr sz="1400"/>
          </a:p>
          <a:p>
            <a:pPr indent="-317500" lvl="1" marL="914400" rtl="0" algn="l">
              <a:lnSpc>
                <a:spcPct val="115000"/>
              </a:lnSpc>
              <a:spcBef>
                <a:spcPts val="0"/>
              </a:spcBef>
              <a:spcAft>
                <a:spcPts val="0"/>
              </a:spcAft>
              <a:buClr>
                <a:srgbClr val="262626"/>
              </a:buClr>
              <a:buSzPts val="1400"/>
              <a:buChar char="•"/>
            </a:pPr>
            <a:r>
              <a:rPr lang="en-US" sz="1400">
                <a:solidFill>
                  <a:srgbClr val="262626"/>
                </a:solidFill>
              </a:rPr>
              <a:t>Natural Resources</a:t>
            </a:r>
            <a:endParaRPr sz="1400">
              <a:solidFill>
                <a:srgbClr val="262626"/>
              </a:solidFill>
            </a:endParaRPr>
          </a:p>
          <a:p>
            <a:pPr indent="-317500" lvl="1" marL="914400" rtl="0" algn="l">
              <a:lnSpc>
                <a:spcPct val="115000"/>
              </a:lnSpc>
              <a:spcBef>
                <a:spcPts val="0"/>
              </a:spcBef>
              <a:spcAft>
                <a:spcPts val="0"/>
              </a:spcAft>
              <a:buClr>
                <a:srgbClr val="262626"/>
              </a:buClr>
              <a:buSzPts val="1400"/>
              <a:buChar char="•"/>
            </a:pPr>
            <a:r>
              <a:rPr lang="en-US" sz="1400">
                <a:solidFill>
                  <a:srgbClr val="262626"/>
                </a:solidFill>
              </a:rPr>
              <a:t>Historic &amp; Cultural Resources</a:t>
            </a:r>
            <a:endParaRPr sz="1400">
              <a:solidFill>
                <a:srgbClr val="262626"/>
              </a:solidFill>
            </a:endParaRPr>
          </a:p>
          <a:p>
            <a:pPr indent="-317500" lvl="1" marL="914400" rtl="0" algn="l">
              <a:lnSpc>
                <a:spcPct val="115000"/>
              </a:lnSpc>
              <a:spcBef>
                <a:spcPts val="0"/>
              </a:spcBef>
              <a:spcAft>
                <a:spcPts val="0"/>
              </a:spcAft>
              <a:buSzPts val="1400"/>
              <a:buChar char="•"/>
            </a:pPr>
            <a:r>
              <a:rPr lang="en-US" sz="1400"/>
              <a:t>Housing</a:t>
            </a:r>
            <a:endParaRPr sz="1400"/>
          </a:p>
          <a:p>
            <a:pPr indent="-317500" lvl="1" marL="914400" rtl="0" algn="l">
              <a:lnSpc>
                <a:spcPct val="115000"/>
              </a:lnSpc>
              <a:spcBef>
                <a:spcPts val="0"/>
              </a:spcBef>
              <a:spcAft>
                <a:spcPts val="0"/>
              </a:spcAft>
              <a:buClr>
                <a:srgbClr val="2A7565"/>
              </a:buClr>
              <a:buSzPts val="1400"/>
              <a:buChar char="•"/>
            </a:pPr>
            <a:r>
              <a:rPr b="1" lang="en-US" sz="1400">
                <a:solidFill>
                  <a:srgbClr val="2A7565"/>
                </a:solidFill>
              </a:rPr>
              <a:t>Government &amp; Educational Institutions</a:t>
            </a:r>
            <a:endParaRPr b="1" sz="1400">
              <a:solidFill>
                <a:srgbClr val="2A7565"/>
              </a:solidFill>
            </a:endParaRPr>
          </a:p>
          <a:p>
            <a:pPr indent="-317500" lvl="1" marL="914400" rtl="0" algn="l">
              <a:lnSpc>
                <a:spcPct val="115000"/>
              </a:lnSpc>
              <a:spcBef>
                <a:spcPts val="0"/>
              </a:spcBef>
              <a:spcAft>
                <a:spcPts val="0"/>
              </a:spcAft>
              <a:buSzPts val="1400"/>
              <a:buChar char="•"/>
            </a:pPr>
            <a:r>
              <a:rPr lang="en-US" sz="1400"/>
              <a:t>Parks &amp; Recreation</a:t>
            </a:r>
            <a:endParaRPr sz="1400"/>
          </a:p>
          <a:p>
            <a:pPr indent="-317500" lvl="1" marL="914400" rtl="0" algn="l">
              <a:lnSpc>
                <a:spcPct val="115000"/>
              </a:lnSpc>
              <a:spcBef>
                <a:spcPts val="0"/>
              </a:spcBef>
              <a:spcAft>
                <a:spcPts val="0"/>
              </a:spcAft>
              <a:buSzPts val="1400"/>
              <a:buChar char="•"/>
            </a:pPr>
            <a:r>
              <a:rPr lang="en-US" sz="1400"/>
              <a:t>Land Use &amp; Development</a:t>
            </a:r>
            <a:endParaRPr sz="1400"/>
          </a:p>
          <a:p>
            <a:pPr indent="-317500" lvl="1" marL="914400" rtl="0" algn="l">
              <a:lnSpc>
                <a:spcPct val="115000"/>
              </a:lnSpc>
              <a:spcBef>
                <a:spcPts val="0"/>
              </a:spcBef>
              <a:spcAft>
                <a:spcPts val="0"/>
              </a:spcAft>
              <a:buClr>
                <a:srgbClr val="2A7565"/>
              </a:buClr>
              <a:buSzPts val="1400"/>
              <a:buChar char="•"/>
            </a:pPr>
            <a:r>
              <a:rPr b="1" lang="en-US" sz="1400">
                <a:solidFill>
                  <a:srgbClr val="2A7565"/>
                </a:solidFill>
              </a:rPr>
              <a:t>Public Health, Safety &amp; Emergency Services</a:t>
            </a:r>
            <a:endParaRPr b="1" sz="1400">
              <a:solidFill>
                <a:srgbClr val="2A7565"/>
              </a:solidFill>
            </a:endParaRPr>
          </a:p>
          <a:p>
            <a:pPr indent="-317500" lvl="1" marL="914400" rtl="0" algn="l">
              <a:lnSpc>
                <a:spcPct val="115000"/>
              </a:lnSpc>
              <a:spcBef>
                <a:spcPts val="0"/>
              </a:spcBef>
              <a:spcAft>
                <a:spcPts val="0"/>
              </a:spcAft>
              <a:buClr>
                <a:srgbClr val="2A7565"/>
              </a:buClr>
              <a:buSzPts val="1400"/>
              <a:buChar char="•"/>
            </a:pPr>
            <a:r>
              <a:rPr b="1" lang="en-US" sz="1400">
                <a:solidFill>
                  <a:srgbClr val="2A7565"/>
                </a:solidFill>
              </a:rPr>
              <a:t>Transportation</a:t>
            </a:r>
            <a:endParaRPr b="1" sz="1400">
              <a:solidFill>
                <a:srgbClr val="2A7565"/>
              </a:solidFill>
            </a:endParaRPr>
          </a:p>
          <a:p>
            <a:pPr indent="-317500" lvl="1" marL="914400" rtl="0" algn="l">
              <a:lnSpc>
                <a:spcPct val="115000"/>
              </a:lnSpc>
              <a:spcBef>
                <a:spcPts val="0"/>
              </a:spcBef>
              <a:spcAft>
                <a:spcPts val="0"/>
              </a:spcAft>
              <a:buClr>
                <a:srgbClr val="2A7565"/>
              </a:buClr>
              <a:buSzPts val="1400"/>
              <a:buChar char="•"/>
            </a:pPr>
            <a:r>
              <a:rPr b="1" lang="en-US" sz="1400">
                <a:solidFill>
                  <a:srgbClr val="2A7565"/>
                </a:solidFill>
              </a:rPr>
              <a:t>Infrastructure &amp; Utilities</a:t>
            </a:r>
            <a:endParaRPr b="1" sz="1400">
              <a:solidFill>
                <a:srgbClr val="2A7565"/>
              </a:solidFill>
            </a:endParaRPr>
          </a:p>
          <a:p>
            <a:pPr indent="-317500" lvl="1" marL="914400" rtl="0" algn="l">
              <a:lnSpc>
                <a:spcPct val="115000"/>
              </a:lnSpc>
              <a:spcBef>
                <a:spcPts val="0"/>
              </a:spcBef>
              <a:spcAft>
                <a:spcPts val="0"/>
              </a:spcAft>
              <a:buClr>
                <a:srgbClr val="262626"/>
              </a:buClr>
              <a:buSzPts val="1400"/>
              <a:buChar char="•"/>
            </a:pPr>
            <a:r>
              <a:rPr lang="en-US" sz="1400">
                <a:solidFill>
                  <a:srgbClr val="262626"/>
                </a:solidFill>
              </a:rPr>
              <a:t>Climate Change</a:t>
            </a:r>
            <a:endParaRPr sz="1400">
              <a:solidFill>
                <a:srgbClr val="262626"/>
              </a:solidFill>
            </a:endParaRPr>
          </a:p>
          <a:p>
            <a:pPr indent="-317500" lvl="0" marL="457200" rtl="0" algn="l">
              <a:lnSpc>
                <a:spcPct val="115000"/>
              </a:lnSpc>
              <a:spcBef>
                <a:spcPts val="0"/>
              </a:spcBef>
              <a:spcAft>
                <a:spcPts val="0"/>
              </a:spcAft>
              <a:buSzPts val="1400"/>
              <a:buChar char="•"/>
            </a:pPr>
            <a:r>
              <a:rPr lang="en-US" sz="1400"/>
              <a:t>Goals, Strategies, Actions &amp; Implementations</a:t>
            </a:r>
            <a:endParaRPr sz="1400"/>
          </a:p>
          <a:p>
            <a:pPr indent="-317500" lvl="1" marL="914400" rtl="0" algn="l">
              <a:lnSpc>
                <a:spcPct val="115000"/>
              </a:lnSpc>
              <a:spcBef>
                <a:spcPts val="0"/>
              </a:spcBef>
              <a:spcAft>
                <a:spcPts val="0"/>
              </a:spcAft>
              <a:buSzPts val="1400"/>
              <a:buChar char="•"/>
            </a:pPr>
            <a:r>
              <a:rPr lang="en-US" sz="1400"/>
              <a:t>Mirrors the 10 sections above</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e5a50e0031_0_99"/>
          <p:cNvSpPr txBox="1"/>
          <p:nvPr>
            <p:ph type="title"/>
          </p:nvPr>
        </p:nvSpPr>
        <p:spPr>
          <a:xfrm>
            <a:off x="839788"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solidFill>
                  <a:srgbClr val="2A7565"/>
                </a:solidFill>
              </a:rPr>
              <a:t>Goals, Strategies &amp; Actions</a:t>
            </a:r>
            <a:endParaRPr b="1">
              <a:solidFill>
                <a:srgbClr val="2A7565"/>
              </a:solidFill>
            </a:endParaRPr>
          </a:p>
        </p:txBody>
      </p:sp>
      <p:sp>
        <p:nvSpPr>
          <p:cNvPr id="210" name="Google Shape;210;ge5a50e0031_0_99"/>
          <p:cNvSpPr txBox="1"/>
          <p:nvPr>
            <p:ph idx="1" type="body"/>
          </p:nvPr>
        </p:nvSpPr>
        <p:spPr>
          <a:xfrm>
            <a:off x="839788" y="1223963"/>
            <a:ext cx="5157900" cy="823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rPr lang="en-US"/>
              <a:t>2008 Comprehensive Plan</a:t>
            </a:r>
            <a:endParaRPr/>
          </a:p>
        </p:txBody>
      </p:sp>
      <p:sp>
        <p:nvSpPr>
          <p:cNvPr id="211" name="Google Shape;211;ge5a50e0031_0_99"/>
          <p:cNvSpPr txBox="1"/>
          <p:nvPr>
            <p:ph idx="4" type="body"/>
          </p:nvPr>
        </p:nvSpPr>
        <p:spPr>
          <a:xfrm>
            <a:off x="6172200" y="2047875"/>
            <a:ext cx="5183100" cy="36846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lang="en-US" sz="1800"/>
              <a:t>25 Goals, 54 Strategies, 164 Actions</a:t>
            </a:r>
            <a:endParaRPr sz="1800"/>
          </a:p>
          <a:p>
            <a:pPr indent="-342900" lvl="0" marL="457200" rtl="0" algn="l">
              <a:lnSpc>
                <a:spcPct val="115000"/>
              </a:lnSpc>
              <a:spcBef>
                <a:spcPts val="0"/>
              </a:spcBef>
              <a:spcAft>
                <a:spcPts val="0"/>
              </a:spcAft>
              <a:buSzPts val="1800"/>
              <a:buChar char="•"/>
            </a:pPr>
            <a:r>
              <a:rPr lang="en-US" sz="1800"/>
              <a:t>Focused on clarity and </a:t>
            </a:r>
            <a:r>
              <a:rPr lang="en-US" sz="1800"/>
              <a:t>actionability</a:t>
            </a:r>
            <a:endParaRPr sz="1800"/>
          </a:p>
          <a:p>
            <a:pPr indent="-342900" lvl="0" marL="457200" rtl="0" algn="l">
              <a:lnSpc>
                <a:spcPct val="115000"/>
              </a:lnSpc>
              <a:spcBef>
                <a:spcPts val="0"/>
              </a:spcBef>
              <a:spcAft>
                <a:spcPts val="0"/>
              </a:spcAft>
              <a:buSzPts val="1800"/>
              <a:buChar char="•"/>
            </a:pPr>
            <a:r>
              <a:rPr lang="en-US" sz="1800"/>
              <a:t>Actions directly linked to Goals and Strategies</a:t>
            </a:r>
            <a:endParaRPr sz="1800"/>
          </a:p>
          <a:p>
            <a:pPr indent="-342900" lvl="0" marL="457200" rtl="0" algn="l">
              <a:lnSpc>
                <a:spcPct val="115000"/>
              </a:lnSpc>
              <a:spcBef>
                <a:spcPts val="0"/>
              </a:spcBef>
              <a:spcAft>
                <a:spcPts val="0"/>
              </a:spcAft>
              <a:buSzPts val="1800"/>
              <a:buChar char="•"/>
            </a:pPr>
            <a:r>
              <a:rPr b="1" lang="en-US" sz="1800"/>
              <a:t>Goal</a:t>
            </a:r>
            <a:r>
              <a:rPr lang="en-US" sz="1800"/>
              <a:t>: Improve stormwater management and drainage</a:t>
            </a:r>
            <a:endParaRPr sz="1800"/>
          </a:p>
          <a:p>
            <a:pPr indent="-342900" lvl="0" marL="457200" rtl="0" algn="l">
              <a:lnSpc>
                <a:spcPct val="115000"/>
              </a:lnSpc>
              <a:spcBef>
                <a:spcPts val="0"/>
              </a:spcBef>
              <a:spcAft>
                <a:spcPts val="0"/>
              </a:spcAft>
              <a:buSzPts val="1800"/>
              <a:buChar char="•"/>
            </a:pPr>
            <a:r>
              <a:rPr b="1" lang="en-US" sz="1800"/>
              <a:t>Strategy</a:t>
            </a:r>
            <a:r>
              <a:rPr lang="en-US" sz="1800"/>
              <a:t>: Regulate stormwater runoff quantity and quality</a:t>
            </a:r>
            <a:endParaRPr sz="1800"/>
          </a:p>
          <a:p>
            <a:pPr indent="-342900" lvl="0" marL="457200" rtl="0" algn="l">
              <a:lnSpc>
                <a:spcPct val="115000"/>
              </a:lnSpc>
              <a:spcBef>
                <a:spcPts val="0"/>
              </a:spcBef>
              <a:spcAft>
                <a:spcPts val="0"/>
              </a:spcAft>
              <a:buSzPts val="1800"/>
              <a:buChar char="•"/>
            </a:pPr>
            <a:r>
              <a:rPr b="1" lang="en-US" sz="1800"/>
              <a:t>Action</a:t>
            </a:r>
            <a:r>
              <a:rPr lang="en-US" sz="1800"/>
              <a:t>: Establish a Stormwater Management Plan for the Village consistent with the New York State Stormwater Management Design Manual</a:t>
            </a:r>
            <a:endParaRPr sz="1800"/>
          </a:p>
        </p:txBody>
      </p:sp>
      <p:sp>
        <p:nvSpPr>
          <p:cNvPr id="212" name="Google Shape;212;ge5a50e0031_0_99"/>
          <p:cNvSpPr txBox="1"/>
          <p:nvPr>
            <p:ph idx="2" type="body"/>
          </p:nvPr>
        </p:nvSpPr>
        <p:spPr>
          <a:xfrm>
            <a:off x="839788" y="2047875"/>
            <a:ext cx="5157900" cy="36846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Char char="•"/>
            </a:pPr>
            <a:r>
              <a:rPr lang="en-US" sz="1800"/>
              <a:t>29 Goals, 93 Strategies / Actions</a:t>
            </a:r>
            <a:endParaRPr sz="1800"/>
          </a:p>
          <a:p>
            <a:pPr indent="-342900" lvl="0" marL="457200" rtl="0" algn="l">
              <a:lnSpc>
                <a:spcPct val="115000"/>
              </a:lnSpc>
              <a:spcBef>
                <a:spcPts val="0"/>
              </a:spcBef>
              <a:spcAft>
                <a:spcPts val="0"/>
              </a:spcAft>
              <a:buSzPts val="1800"/>
              <a:buChar char="•"/>
            </a:pPr>
            <a:r>
              <a:rPr lang="en-US" sz="1800"/>
              <a:t>Good ideas but could be more actionable</a:t>
            </a:r>
            <a:endParaRPr sz="1800"/>
          </a:p>
          <a:p>
            <a:pPr indent="-342900" lvl="0" marL="457200" rtl="0" algn="l">
              <a:lnSpc>
                <a:spcPct val="115000"/>
              </a:lnSpc>
              <a:spcBef>
                <a:spcPts val="0"/>
              </a:spcBef>
              <a:spcAft>
                <a:spcPts val="0"/>
              </a:spcAft>
              <a:buSzPts val="1800"/>
              <a:buChar char="•"/>
            </a:pPr>
            <a:r>
              <a:rPr lang="en-US" sz="1800"/>
              <a:t>Mix of Strategies and Actions without direct links to higher level goals Goals </a:t>
            </a:r>
            <a:endParaRPr sz="1800"/>
          </a:p>
          <a:p>
            <a:pPr indent="-342900" lvl="0" marL="457200" rtl="0" algn="l">
              <a:lnSpc>
                <a:spcPct val="115000"/>
              </a:lnSpc>
              <a:spcBef>
                <a:spcPts val="0"/>
              </a:spcBef>
              <a:spcAft>
                <a:spcPts val="0"/>
              </a:spcAft>
              <a:buSzPts val="1800"/>
              <a:buChar char="•"/>
            </a:pPr>
            <a:r>
              <a:rPr b="1" lang="en-US" sz="1800"/>
              <a:t>Area</a:t>
            </a:r>
            <a:r>
              <a:rPr lang="en-US" sz="1800"/>
              <a:t>: Economic Development Focus</a:t>
            </a:r>
            <a:endParaRPr sz="1800"/>
          </a:p>
          <a:p>
            <a:pPr indent="-342900" lvl="0" marL="457200" rtl="0" algn="l">
              <a:lnSpc>
                <a:spcPct val="115000"/>
              </a:lnSpc>
              <a:spcBef>
                <a:spcPts val="0"/>
              </a:spcBef>
              <a:spcAft>
                <a:spcPts val="0"/>
              </a:spcAft>
              <a:buSzPts val="1800"/>
              <a:buChar char="•"/>
            </a:pPr>
            <a:r>
              <a:rPr b="1" lang="en-US" sz="1800"/>
              <a:t>Goal</a:t>
            </a:r>
            <a:r>
              <a:rPr lang="en-US" sz="1800"/>
              <a:t>: Not clear</a:t>
            </a:r>
            <a:endParaRPr sz="1800"/>
          </a:p>
          <a:p>
            <a:pPr indent="-342900" lvl="0" marL="457200" rtl="0" algn="l">
              <a:lnSpc>
                <a:spcPct val="115000"/>
              </a:lnSpc>
              <a:spcBef>
                <a:spcPts val="0"/>
              </a:spcBef>
              <a:spcAft>
                <a:spcPts val="0"/>
              </a:spcAft>
              <a:buSzPts val="1800"/>
              <a:buChar char="•"/>
            </a:pPr>
            <a:r>
              <a:rPr b="1" lang="en-US" sz="1800"/>
              <a:t>Item</a:t>
            </a:r>
            <a:r>
              <a:rPr lang="en-US" sz="1800"/>
              <a:t>: Create a program that would encourage Main Street outlets for locally produced goods</a:t>
            </a:r>
            <a:endParaRPr sz="1800"/>
          </a:p>
        </p:txBody>
      </p:sp>
      <p:sp>
        <p:nvSpPr>
          <p:cNvPr id="213" name="Google Shape;213;ge5a50e0031_0_99"/>
          <p:cNvSpPr txBox="1"/>
          <p:nvPr>
            <p:ph idx="3" type="body"/>
          </p:nvPr>
        </p:nvSpPr>
        <p:spPr>
          <a:xfrm>
            <a:off x="6172200" y="1223963"/>
            <a:ext cx="5183100" cy="823800"/>
          </a:xfrm>
          <a:prstGeom prst="rect">
            <a:avLst/>
          </a:prstGeom>
        </p:spPr>
        <p:txBody>
          <a:bodyPr anchorCtr="0" anchor="b" bIns="45700" lIns="91425" spcFirstLastPara="1" rIns="91425" wrap="square" tIns="45700">
            <a:normAutofit/>
          </a:bodyPr>
          <a:lstStyle/>
          <a:p>
            <a:pPr indent="0" lvl="0" marL="0" rtl="0" algn="l">
              <a:spcBef>
                <a:spcPts val="1000"/>
              </a:spcBef>
              <a:spcAft>
                <a:spcPts val="0"/>
              </a:spcAft>
              <a:buNone/>
            </a:pPr>
            <a:r>
              <a:rPr lang="en-US"/>
              <a:t>2021 Draft Comprehensive Plan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e50f694cb2_0_189"/>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b="1" lang="en-US" u="sng">
                <a:solidFill>
                  <a:srgbClr val="2A7565"/>
                </a:solidFill>
              </a:rPr>
              <a:t>Tentative</a:t>
            </a:r>
            <a:r>
              <a:rPr b="1" lang="en-US">
                <a:solidFill>
                  <a:srgbClr val="2A7565"/>
                </a:solidFill>
              </a:rPr>
              <a:t> Adoption Timeline</a:t>
            </a:r>
            <a:endParaRPr>
              <a:solidFill>
                <a:srgbClr val="2A7565"/>
              </a:solidFill>
            </a:endParaRPr>
          </a:p>
        </p:txBody>
      </p:sp>
      <p:sp>
        <p:nvSpPr>
          <p:cNvPr id="220" name="Google Shape;220;ge50f694cb2_0_189"/>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ge50f694cb2_0_19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u="sng">
                <a:solidFill>
                  <a:srgbClr val="2A7565"/>
                </a:solidFill>
              </a:rPr>
              <a:t>Tentative</a:t>
            </a:r>
            <a:r>
              <a:rPr b="1" lang="en-US">
                <a:solidFill>
                  <a:srgbClr val="2A7565"/>
                </a:solidFill>
              </a:rPr>
              <a:t> Adoption Timeline</a:t>
            </a:r>
            <a:endParaRPr/>
          </a:p>
        </p:txBody>
      </p:sp>
      <p:sp>
        <p:nvSpPr>
          <p:cNvPr id="227" name="Google Shape;227;ge50f694cb2_0_195"/>
          <p:cNvSpPr txBox="1"/>
          <p:nvPr>
            <p:ph idx="1" type="body"/>
          </p:nvPr>
        </p:nvSpPr>
        <p:spPr>
          <a:xfrm>
            <a:off x="838200" y="1825625"/>
            <a:ext cx="5181600" cy="4351200"/>
          </a:xfrm>
          <a:prstGeom prst="rect">
            <a:avLst/>
          </a:prstGeom>
        </p:spPr>
        <p:txBody>
          <a:bodyPr anchorCtr="0" anchor="t" bIns="45700" lIns="91425" spcFirstLastPara="1" rIns="91425" wrap="square" tIns="45700">
            <a:normAutofit fontScale="92500" lnSpcReduction="20000"/>
          </a:bodyPr>
          <a:lstStyle/>
          <a:p>
            <a:pPr indent="0" lvl="0" marL="0" rtl="0" algn="l">
              <a:lnSpc>
                <a:spcPct val="150000"/>
              </a:lnSpc>
              <a:spcBef>
                <a:spcPts val="1000"/>
              </a:spcBef>
              <a:spcAft>
                <a:spcPts val="0"/>
              </a:spcAft>
              <a:buNone/>
            </a:pPr>
            <a:r>
              <a:rPr b="1" lang="en-US" sz="2400"/>
              <a:t>July</a:t>
            </a:r>
            <a:endParaRPr b="1" sz="2400"/>
          </a:p>
          <a:p>
            <a:pPr indent="-369570" lvl="0" marL="457200" rtl="0" algn="l">
              <a:lnSpc>
                <a:spcPct val="150000"/>
              </a:lnSpc>
              <a:spcBef>
                <a:spcPts val="1000"/>
              </a:spcBef>
              <a:spcAft>
                <a:spcPts val="0"/>
              </a:spcAft>
              <a:buSzPct val="100000"/>
              <a:buChar char="•"/>
            </a:pPr>
            <a:r>
              <a:rPr lang="en-US" sz="2400"/>
              <a:t>Begin SEQR Review</a:t>
            </a:r>
            <a:endParaRPr sz="2400"/>
          </a:p>
          <a:p>
            <a:pPr indent="-369570" lvl="0" marL="457200" rtl="0" algn="l">
              <a:lnSpc>
                <a:spcPct val="150000"/>
              </a:lnSpc>
              <a:spcBef>
                <a:spcPts val="0"/>
              </a:spcBef>
              <a:spcAft>
                <a:spcPts val="0"/>
              </a:spcAft>
              <a:buSzPct val="100000"/>
              <a:buChar char="•"/>
            </a:pPr>
            <a:r>
              <a:rPr lang="en-US" sz="2400"/>
              <a:t>First </a:t>
            </a:r>
            <a:r>
              <a:rPr lang="en-US" sz="2400"/>
              <a:t>Public Info Meeting</a:t>
            </a:r>
            <a:endParaRPr sz="2400"/>
          </a:p>
          <a:p>
            <a:pPr indent="-369570" lvl="0" marL="457200" rtl="0" algn="l">
              <a:lnSpc>
                <a:spcPct val="150000"/>
              </a:lnSpc>
              <a:spcBef>
                <a:spcPts val="0"/>
              </a:spcBef>
              <a:spcAft>
                <a:spcPts val="0"/>
              </a:spcAft>
              <a:buSzPct val="100000"/>
              <a:buChar char="•"/>
            </a:pPr>
            <a:r>
              <a:rPr lang="en-US" sz="2400"/>
              <a:t>Send to Planning Board for Review</a:t>
            </a:r>
            <a:endParaRPr sz="2400"/>
          </a:p>
          <a:p>
            <a:pPr indent="-369570" lvl="0" marL="457200" rtl="0" algn="l">
              <a:lnSpc>
                <a:spcPct val="150000"/>
              </a:lnSpc>
              <a:spcBef>
                <a:spcPts val="0"/>
              </a:spcBef>
              <a:spcAft>
                <a:spcPts val="0"/>
              </a:spcAft>
              <a:buSzPct val="100000"/>
              <a:buChar char="•"/>
            </a:pPr>
            <a:r>
              <a:rPr lang="en-US" sz="2400"/>
              <a:t>Send to State and County Agencies for Review</a:t>
            </a:r>
            <a:endParaRPr sz="2400"/>
          </a:p>
          <a:p>
            <a:pPr indent="0" lvl="0" marL="0" rtl="0" algn="l">
              <a:lnSpc>
                <a:spcPct val="150000"/>
              </a:lnSpc>
              <a:spcBef>
                <a:spcPts val="1000"/>
              </a:spcBef>
              <a:spcAft>
                <a:spcPts val="0"/>
              </a:spcAft>
              <a:buNone/>
            </a:pPr>
            <a:r>
              <a:rPr b="1" lang="en-US" sz="2400"/>
              <a:t>August</a:t>
            </a:r>
            <a:endParaRPr b="1" sz="2400"/>
          </a:p>
          <a:p>
            <a:pPr indent="-369570" lvl="0" marL="457200" rtl="0" algn="l">
              <a:lnSpc>
                <a:spcPct val="150000"/>
              </a:lnSpc>
              <a:spcBef>
                <a:spcPts val="1000"/>
              </a:spcBef>
              <a:spcAft>
                <a:spcPts val="0"/>
              </a:spcAft>
              <a:buSzPct val="100000"/>
              <a:buChar char="•"/>
            </a:pPr>
            <a:r>
              <a:rPr lang="en-US" sz="2400"/>
              <a:t>Continue SEQR Review</a:t>
            </a:r>
            <a:endParaRPr sz="2400"/>
          </a:p>
          <a:p>
            <a:pPr indent="-369570" lvl="0" marL="457200" rtl="0" algn="l">
              <a:lnSpc>
                <a:spcPct val="150000"/>
              </a:lnSpc>
              <a:spcBef>
                <a:spcPts val="0"/>
              </a:spcBef>
              <a:spcAft>
                <a:spcPts val="0"/>
              </a:spcAft>
              <a:buSzPct val="100000"/>
              <a:buChar char="•"/>
            </a:pPr>
            <a:r>
              <a:rPr lang="en-US" sz="2400"/>
              <a:t>Second Public Info Meeting</a:t>
            </a:r>
            <a:endParaRPr sz="2400"/>
          </a:p>
        </p:txBody>
      </p:sp>
      <p:sp>
        <p:nvSpPr>
          <p:cNvPr id="228" name="Google Shape;228;ge50f694cb2_0_195"/>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lnSpc>
                <a:spcPct val="150000"/>
              </a:lnSpc>
              <a:spcBef>
                <a:spcPts val="1000"/>
              </a:spcBef>
              <a:spcAft>
                <a:spcPts val="0"/>
              </a:spcAft>
              <a:buNone/>
            </a:pPr>
            <a:r>
              <a:rPr b="1" lang="en-US" sz="2400"/>
              <a:t>September</a:t>
            </a:r>
            <a:endParaRPr sz="2400"/>
          </a:p>
          <a:p>
            <a:pPr indent="-381000" lvl="0" marL="457200" rtl="0" algn="l">
              <a:lnSpc>
                <a:spcPct val="150000"/>
              </a:lnSpc>
              <a:spcBef>
                <a:spcPts val="1000"/>
              </a:spcBef>
              <a:spcAft>
                <a:spcPts val="0"/>
              </a:spcAft>
              <a:buSzPts val="2400"/>
              <a:buChar char="•"/>
            </a:pPr>
            <a:r>
              <a:rPr lang="en-US" sz="2400"/>
              <a:t>Public Hearing</a:t>
            </a:r>
            <a:endParaRPr sz="2400"/>
          </a:p>
          <a:p>
            <a:pPr indent="-381000" lvl="0" marL="457200" rtl="0" algn="l">
              <a:lnSpc>
                <a:spcPct val="150000"/>
              </a:lnSpc>
              <a:spcBef>
                <a:spcPts val="0"/>
              </a:spcBef>
              <a:spcAft>
                <a:spcPts val="0"/>
              </a:spcAft>
              <a:buSzPts val="2400"/>
              <a:buChar char="•"/>
            </a:pPr>
            <a:r>
              <a:rPr lang="en-US" sz="2400"/>
              <a:t>SEQR Determination</a:t>
            </a:r>
            <a:endParaRPr sz="2400"/>
          </a:p>
          <a:p>
            <a:pPr indent="0" lvl="0" marL="0" rtl="0" algn="l">
              <a:lnSpc>
                <a:spcPct val="150000"/>
              </a:lnSpc>
              <a:spcBef>
                <a:spcPts val="1000"/>
              </a:spcBef>
              <a:spcAft>
                <a:spcPts val="0"/>
              </a:spcAft>
              <a:buNone/>
            </a:pPr>
            <a:r>
              <a:rPr b="1" lang="en-US" sz="2400"/>
              <a:t>October</a:t>
            </a:r>
            <a:endParaRPr b="1" sz="2400"/>
          </a:p>
          <a:p>
            <a:pPr indent="-381000" lvl="0" marL="457200" rtl="0" algn="l">
              <a:lnSpc>
                <a:spcPct val="150000"/>
              </a:lnSpc>
              <a:spcBef>
                <a:spcPts val="1000"/>
              </a:spcBef>
              <a:spcAft>
                <a:spcPts val="0"/>
              </a:spcAft>
              <a:buSzPts val="2400"/>
              <a:buChar char="•"/>
            </a:pPr>
            <a:r>
              <a:rPr lang="en-US" sz="2400"/>
              <a:t>Vote on Adoption</a:t>
            </a:r>
            <a:endParaRPr sz="2400"/>
          </a:p>
          <a:p>
            <a:pPr indent="0" lvl="0" marL="0" rtl="0" algn="l">
              <a:lnSpc>
                <a:spcPct val="150000"/>
              </a:lnSpc>
              <a:spcBef>
                <a:spcPts val="1000"/>
              </a:spcBef>
              <a:spcAft>
                <a:spcPts val="0"/>
              </a:spcAft>
              <a:buNone/>
            </a:pPr>
            <a:r>
              <a:rPr i="1" lang="en-US" sz="2400"/>
              <a:t>Details will be announced on the Village website http://trumansburg-ny.gov</a:t>
            </a:r>
            <a:endParaRPr i="1"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e5a50e0031_0_12"/>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b="1" lang="en-US">
                <a:solidFill>
                  <a:srgbClr val="2A7565"/>
                </a:solidFill>
              </a:rPr>
              <a:t>Questions and Feedback</a:t>
            </a:r>
            <a:endParaRPr b="1">
              <a:solidFill>
                <a:srgbClr val="2A7565"/>
              </a:solidFill>
            </a:endParaRPr>
          </a:p>
        </p:txBody>
      </p:sp>
      <p:sp>
        <p:nvSpPr>
          <p:cNvPr id="235" name="Google Shape;235;ge5a50e0031_0_12"/>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Documents available at http://tinyurl.com/TburgCompPlan</a:t>
            </a:r>
            <a:endParaRPr/>
          </a:p>
          <a:p>
            <a:pPr indent="0" lvl="0" marL="0" rtl="0" algn="l">
              <a:spcBef>
                <a:spcPts val="1000"/>
              </a:spcBef>
              <a:spcAft>
                <a:spcPts val="0"/>
              </a:spcAft>
              <a:buNone/>
            </a:pPr>
            <a:r>
              <a:rPr lang="en-US"/>
              <a:t>Email feedback to PublicComment@trumansburg-ny.gov</a:t>
            </a:r>
            <a:endParaRPr/>
          </a:p>
          <a:p>
            <a:pPr indent="0" lvl="0" marL="0" rtl="0" algn="l">
              <a:spcBef>
                <a:spcPts val="1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e50f694cb2_0_20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solidFill>
                  <a:srgbClr val="2A7565"/>
                </a:solidFill>
              </a:rPr>
              <a:t>Agenda</a:t>
            </a:r>
            <a:endParaRPr/>
          </a:p>
        </p:txBody>
      </p:sp>
      <p:sp>
        <p:nvSpPr>
          <p:cNvPr id="100" name="Google Shape;100;ge50f694cb2_0_20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1000"/>
              </a:spcBef>
              <a:spcAft>
                <a:spcPts val="0"/>
              </a:spcAft>
              <a:buClr>
                <a:schemeClr val="dk1"/>
              </a:buClr>
              <a:buSzPts val="1100"/>
              <a:buFont typeface="Arial"/>
              <a:buNone/>
            </a:pPr>
            <a:r>
              <a:rPr b="1" lang="en-US"/>
              <a:t>7:00-7:45: Presentation</a:t>
            </a:r>
            <a:endParaRPr b="1"/>
          </a:p>
          <a:p>
            <a:pPr indent="-342900" lvl="0" marL="457200" rtl="0" algn="l">
              <a:lnSpc>
                <a:spcPct val="115000"/>
              </a:lnSpc>
              <a:spcBef>
                <a:spcPts val="1000"/>
              </a:spcBef>
              <a:spcAft>
                <a:spcPts val="0"/>
              </a:spcAft>
              <a:buSzPts val="1800"/>
              <a:buChar char="•"/>
            </a:pPr>
            <a:r>
              <a:rPr lang="en-US"/>
              <a:t>Opening Remarks</a:t>
            </a:r>
            <a:endParaRPr/>
          </a:p>
          <a:p>
            <a:pPr indent="-342900" lvl="0" marL="457200" rtl="0" algn="l">
              <a:lnSpc>
                <a:spcPct val="115000"/>
              </a:lnSpc>
              <a:spcBef>
                <a:spcPts val="0"/>
              </a:spcBef>
              <a:spcAft>
                <a:spcPts val="0"/>
              </a:spcAft>
              <a:buSzPts val="1800"/>
              <a:buChar char="•"/>
            </a:pPr>
            <a:r>
              <a:rPr lang="en-US"/>
              <a:t>Revision Process To Date </a:t>
            </a:r>
            <a:endParaRPr/>
          </a:p>
          <a:p>
            <a:pPr indent="-342900" lvl="0" marL="457200" rtl="0" algn="l">
              <a:lnSpc>
                <a:spcPct val="115000"/>
              </a:lnSpc>
              <a:spcBef>
                <a:spcPts val="0"/>
              </a:spcBef>
              <a:spcAft>
                <a:spcPts val="0"/>
              </a:spcAft>
              <a:buSzPts val="1800"/>
              <a:buChar char="•"/>
            </a:pPr>
            <a:r>
              <a:rPr lang="en-US"/>
              <a:t>Draft Plan Highlights</a:t>
            </a:r>
            <a:endParaRPr/>
          </a:p>
          <a:p>
            <a:pPr indent="-342900" lvl="0" marL="457200" rtl="0" algn="l">
              <a:lnSpc>
                <a:spcPct val="115000"/>
              </a:lnSpc>
              <a:spcBef>
                <a:spcPts val="0"/>
              </a:spcBef>
              <a:spcAft>
                <a:spcPts val="0"/>
              </a:spcAft>
              <a:buSzPts val="1800"/>
              <a:buChar char="•"/>
            </a:pPr>
            <a:r>
              <a:rPr lang="en-US"/>
              <a:t>Tentative Adoption Timeline</a:t>
            </a:r>
            <a:endParaRPr/>
          </a:p>
          <a:p>
            <a:pPr indent="0" lvl="0" marL="0" rtl="0" algn="l">
              <a:lnSpc>
                <a:spcPct val="115000"/>
              </a:lnSpc>
              <a:spcBef>
                <a:spcPts val="1000"/>
              </a:spcBef>
              <a:spcAft>
                <a:spcPts val="0"/>
              </a:spcAft>
              <a:buClr>
                <a:schemeClr val="dk1"/>
              </a:buClr>
              <a:buSzPts val="1100"/>
              <a:buFont typeface="Arial"/>
              <a:buNone/>
            </a:pPr>
            <a:r>
              <a:rPr b="1" lang="en-US"/>
              <a:t>7:45-9:00: Q&amp;A</a:t>
            </a:r>
            <a:endParaRPr b="1"/>
          </a:p>
          <a:p>
            <a:pPr indent="-342900" lvl="0" marL="457200" rtl="0" algn="l">
              <a:lnSpc>
                <a:spcPct val="115000"/>
              </a:lnSpc>
              <a:spcBef>
                <a:spcPts val="1000"/>
              </a:spcBef>
              <a:spcAft>
                <a:spcPts val="0"/>
              </a:spcAft>
              <a:buSzPts val="1800"/>
              <a:buChar char="•"/>
            </a:pPr>
            <a:r>
              <a:rPr lang="en-US"/>
              <a:t>We want to hear from you!</a:t>
            </a:r>
            <a:endParaRPr/>
          </a:p>
          <a:p>
            <a:pPr indent="0" lvl="0" marL="0" rtl="0" algn="l">
              <a:lnSpc>
                <a:spcPct val="115000"/>
              </a:lnSpc>
              <a:spcBef>
                <a:spcPts val="10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e5a50e0031_0_160"/>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b="1" lang="en-US">
                <a:solidFill>
                  <a:srgbClr val="2A7565"/>
                </a:solidFill>
              </a:rPr>
              <a:t>Appendix</a:t>
            </a:r>
            <a:endParaRPr b="1">
              <a:solidFill>
                <a:srgbClr val="2A7565"/>
              </a:solidFill>
            </a:endParaRPr>
          </a:p>
        </p:txBody>
      </p:sp>
      <p:sp>
        <p:nvSpPr>
          <p:cNvPr id="242" name="Google Shape;242;ge5a50e0031_0_160"/>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e50f694cb2_0_14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solidFill>
                  <a:srgbClr val="2A7565"/>
                </a:solidFill>
              </a:rPr>
              <a:t>2008 Goals</a:t>
            </a:r>
            <a:endParaRPr b="1">
              <a:solidFill>
                <a:srgbClr val="2A7565"/>
              </a:solidFill>
            </a:endParaRPr>
          </a:p>
        </p:txBody>
      </p:sp>
      <p:sp>
        <p:nvSpPr>
          <p:cNvPr id="249" name="Google Shape;249;ge50f694cb2_0_149"/>
          <p:cNvSpPr txBox="1"/>
          <p:nvPr>
            <p:ph idx="1" type="body"/>
          </p:nvPr>
        </p:nvSpPr>
        <p:spPr>
          <a:xfrm>
            <a:off x="838200" y="1673225"/>
            <a:ext cx="5181600" cy="4351200"/>
          </a:xfrm>
          <a:prstGeom prst="rect">
            <a:avLst/>
          </a:prstGeom>
        </p:spPr>
        <p:txBody>
          <a:bodyPr anchorCtr="0" anchor="t" bIns="45700" lIns="91425" spcFirstLastPara="1" rIns="91425" wrap="square" tIns="45700">
            <a:noAutofit/>
          </a:bodyPr>
          <a:lstStyle/>
          <a:p>
            <a:pPr indent="-292100" lvl="0" marL="457200" rtl="0" algn="l">
              <a:lnSpc>
                <a:spcPct val="100000"/>
              </a:lnSpc>
              <a:spcBef>
                <a:spcPts val="1000"/>
              </a:spcBef>
              <a:spcAft>
                <a:spcPts val="0"/>
              </a:spcAft>
              <a:buSzPts val="1000"/>
              <a:buChar char="•"/>
            </a:pPr>
            <a:r>
              <a:rPr lang="en-US" sz="1000"/>
              <a:t>Maintain a safe community that is welcoming to people of all cultures, ages and walks of life.</a:t>
            </a:r>
            <a:endParaRPr sz="1000"/>
          </a:p>
          <a:p>
            <a:pPr indent="-292100" lvl="0" marL="457200" rtl="0" algn="l">
              <a:lnSpc>
                <a:spcPct val="100000"/>
              </a:lnSpc>
              <a:spcBef>
                <a:spcPts val="0"/>
              </a:spcBef>
              <a:spcAft>
                <a:spcPts val="0"/>
              </a:spcAft>
              <a:buSzPts val="1000"/>
              <a:buChar char="•"/>
            </a:pPr>
            <a:r>
              <a:rPr lang="en-US" sz="1000"/>
              <a:t>Maintain a quiet, rural village with an accessible, attractive and historic downtown.</a:t>
            </a:r>
            <a:endParaRPr sz="1000"/>
          </a:p>
          <a:p>
            <a:pPr indent="-292100" lvl="0" marL="457200" rtl="0" algn="l">
              <a:lnSpc>
                <a:spcPct val="100000"/>
              </a:lnSpc>
              <a:spcBef>
                <a:spcPts val="0"/>
              </a:spcBef>
              <a:spcAft>
                <a:spcPts val="0"/>
              </a:spcAft>
              <a:buSzPts val="1000"/>
              <a:buChar char="•"/>
            </a:pPr>
            <a:r>
              <a:rPr lang="en-US" sz="1000"/>
              <a:t>Establish welcoming entrances and continue to encourage well-maintained walkways and tree-lined streets throughout the Village.</a:t>
            </a:r>
            <a:endParaRPr sz="1000"/>
          </a:p>
          <a:p>
            <a:pPr indent="-292100" lvl="0" marL="457200" rtl="0" algn="l">
              <a:lnSpc>
                <a:spcPct val="100000"/>
              </a:lnSpc>
              <a:spcBef>
                <a:spcPts val="0"/>
              </a:spcBef>
              <a:spcAft>
                <a:spcPts val="0"/>
              </a:spcAft>
              <a:buSzPts val="1000"/>
              <a:buChar char="•"/>
            </a:pPr>
            <a:r>
              <a:rPr lang="en-US" sz="1000"/>
              <a:t>Maintain and promote the cultural history of the Village through a variety of partnerships. </a:t>
            </a:r>
            <a:endParaRPr sz="1000"/>
          </a:p>
          <a:p>
            <a:pPr indent="-292100" lvl="0" marL="457200" rtl="0" algn="l">
              <a:lnSpc>
                <a:spcPct val="100000"/>
              </a:lnSpc>
              <a:spcBef>
                <a:spcPts val="0"/>
              </a:spcBef>
              <a:spcAft>
                <a:spcPts val="0"/>
              </a:spcAft>
              <a:buSzPts val="1000"/>
              <a:buChar char="•"/>
            </a:pPr>
            <a:r>
              <a:rPr lang="en-US" sz="1000"/>
              <a:t>Provide excellent education opportunities through the Trumansburg School District that prepare students for jobs, higher education and community engagement.</a:t>
            </a:r>
            <a:endParaRPr sz="1000"/>
          </a:p>
          <a:p>
            <a:pPr indent="-292100" lvl="0" marL="457200" rtl="0" algn="l">
              <a:lnSpc>
                <a:spcPct val="100000"/>
              </a:lnSpc>
              <a:spcBef>
                <a:spcPts val="0"/>
              </a:spcBef>
              <a:spcAft>
                <a:spcPts val="0"/>
              </a:spcAft>
              <a:buSzPts val="1000"/>
              <a:buChar char="•"/>
            </a:pPr>
            <a:r>
              <a:rPr lang="en-US" sz="1000"/>
              <a:t>Maintain a variety of architectural styles, housing densities and housing options that meet the needs of a variety of socio-economic situations.</a:t>
            </a:r>
            <a:endParaRPr sz="1000"/>
          </a:p>
          <a:p>
            <a:pPr indent="-292100" lvl="0" marL="457200" rtl="0" algn="l">
              <a:lnSpc>
                <a:spcPct val="100000"/>
              </a:lnSpc>
              <a:spcBef>
                <a:spcPts val="0"/>
              </a:spcBef>
              <a:spcAft>
                <a:spcPts val="0"/>
              </a:spcAft>
              <a:buSzPts val="1000"/>
              <a:buChar char="•"/>
            </a:pPr>
            <a:r>
              <a:rPr lang="en-US" sz="1000"/>
              <a:t>Establish streets and sidewalks that provide a safe connection between downtown and adjacent residential neighborhoods.</a:t>
            </a:r>
            <a:endParaRPr sz="1000"/>
          </a:p>
          <a:p>
            <a:pPr indent="-292100" lvl="0" marL="457200" rtl="0" algn="l">
              <a:lnSpc>
                <a:spcPct val="100000"/>
              </a:lnSpc>
              <a:spcBef>
                <a:spcPts val="0"/>
              </a:spcBef>
              <a:spcAft>
                <a:spcPts val="0"/>
              </a:spcAft>
              <a:buSzPts val="1000"/>
              <a:buChar char="•"/>
            </a:pPr>
            <a:r>
              <a:rPr lang="en-US" sz="1000"/>
              <a:t>Promote new housing construction that is in harmony with existing neighborhoods, provides off-street parking and sidewalks and allows for efficient installation of infrastructure, roads and green space.</a:t>
            </a:r>
            <a:endParaRPr sz="1000"/>
          </a:p>
          <a:p>
            <a:pPr indent="-292100" lvl="0" marL="457200" rtl="0" algn="l">
              <a:lnSpc>
                <a:spcPct val="100000"/>
              </a:lnSpc>
              <a:spcBef>
                <a:spcPts val="0"/>
              </a:spcBef>
              <a:spcAft>
                <a:spcPts val="0"/>
              </a:spcAft>
              <a:buSzPts val="1000"/>
              <a:buChar char="•"/>
            </a:pPr>
            <a:r>
              <a:rPr lang="en-US" sz="1000"/>
              <a:t>Encourage safe and accessible housing on the upper floors of downtown commercial buildings.</a:t>
            </a:r>
            <a:endParaRPr sz="1000"/>
          </a:p>
          <a:p>
            <a:pPr indent="-292100" lvl="0" marL="457200" rtl="0" algn="l">
              <a:lnSpc>
                <a:spcPct val="100000"/>
              </a:lnSpc>
              <a:spcBef>
                <a:spcPts val="0"/>
              </a:spcBef>
              <a:spcAft>
                <a:spcPts val="0"/>
              </a:spcAft>
              <a:buSzPts val="1000"/>
              <a:buChar char="•"/>
            </a:pPr>
            <a:r>
              <a:rPr lang="en-US" sz="1000"/>
              <a:t>Establish additional affordable housing for seniors in close proximity to downtown amenities.</a:t>
            </a:r>
            <a:endParaRPr sz="1000"/>
          </a:p>
          <a:p>
            <a:pPr indent="-292100" lvl="0" marL="457200" rtl="0" algn="l">
              <a:lnSpc>
                <a:spcPct val="100000"/>
              </a:lnSpc>
              <a:spcBef>
                <a:spcPts val="0"/>
              </a:spcBef>
              <a:spcAft>
                <a:spcPts val="0"/>
              </a:spcAft>
              <a:buSzPts val="1000"/>
              <a:buChar char="•"/>
            </a:pPr>
            <a:r>
              <a:rPr lang="en-US" sz="1000"/>
              <a:t>Create a thriving downtown with a multitude of diverse businesses that meet the daily needs of residents from the Village and surrounding areas.</a:t>
            </a:r>
            <a:endParaRPr sz="1000"/>
          </a:p>
          <a:p>
            <a:pPr indent="-292100" lvl="0" marL="457200" rtl="0" algn="l">
              <a:lnSpc>
                <a:spcPct val="100000"/>
              </a:lnSpc>
              <a:spcBef>
                <a:spcPts val="0"/>
              </a:spcBef>
              <a:spcAft>
                <a:spcPts val="0"/>
              </a:spcAft>
              <a:buSzPts val="1000"/>
              <a:buChar char="•"/>
            </a:pPr>
            <a:r>
              <a:rPr lang="en-US" sz="1000"/>
              <a:t>Support the establishment of numerous home-based micro-enterprises that provide diverse employment opportunities for Village residents.</a:t>
            </a:r>
            <a:endParaRPr sz="1000"/>
          </a:p>
          <a:p>
            <a:pPr indent="-292100" lvl="0" marL="457200" rtl="0" algn="l">
              <a:lnSpc>
                <a:spcPct val="100000"/>
              </a:lnSpc>
              <a:spcBef>
                <a:spcPts val="0"/>
              </a:spcBef>
              <a:spcAft>
                <a:spcPts val="0"/>
              </a:spcAft>
              <a:buSzPts val="1000"/>
              <a:buChar char="•"/>
            </a:pPr>
            <a:r>
              <a:rPr lang="en-US" sz="1000"/>
              <a:t>Maintain and establish commercial buildings that reflect the rural and historic character of the Village.</a:t>
            </a:r>
            <a:endParaRPr sz="1000"/>
          </a:p>
          <a:p>
            <a:pPr indent="-292100" lvl="0" marL="457200" rtl="0" algn="l">
              <a:lnSpc>
                <a:spcPct val="100000"/>
              </a:lnSpc>
              <a:spcBef>
                <a:spcPts val="0"/>
              </a:spcBef>
              <a:spcAft>
                <a:spcPts val="0"/>
              </a:spcAft>
              <a:buSzPts val="1000"/>
              <a:buChar char="•"/>
            </a:pPr>
            <a:r>
              <a:rPr lang="en-US" sz="1000"/>
              <a:t>Enhance cultural resources, education opportunities, historic amenities and marketing strategies that attract businesses and their employees.</a:t>
            </a:r>
            <a:endParaRPr sz="1000"/>
          </a:p>
        </p:txBody>
      </p:sp>
      <p:sp>
        <p:nvSpPr>
          <p:cNvPr id="250" name="Google Shape;250;ge50f694cb2_0_149"/>
          <p:cNvSpPr txBox="1"/>
          <p:nvPr>
            <p:ph idx="2" type="body"/>
          </p:nvPr>
        </p:nvSpPr>
        <p:spPr>
          <a:xfrm>
            <a:off x="6172200" y="1673225"/>
            <a:ext cx="5181600" cy="4351200"/>
          </a:xfrm>
          <a:prstGeom prst="rect">
            <a:avLst/>
          </a:prstGeom>
        </p:spPr>
        <p:txBody>
          <a:bodyPr anchorCtr="0" anchor="t" bIns="45700" lIns="91425" spcFirstLastPara="1" rIns="91425" wrap="square" tIns="45700">
            <a:noAutofit/>
          </a:bodyPr>
          <a:lstStyle/>
          <a:p>
            <a:pPr indent="-292100" lvl="0" marL="457200" rtl="0" algn="l">
              <a:lnSpc>
                <a:spcPct val="100000"/>
              </a:lnSpc>
              <a:spcBef>
                <a:spcPts val="1000"/>
              </a:spcBef>
              <a:spcAft>
                <a:spcPts val="0"/>
              </a:spcAft>
              <a:buSzPts val="1000"/>
              <a:buChar char="•"/>
            </a:pPr>
            <a:r>
              <a:rPr lang="en-US" sz="1000"/>
              <a:t>Collaborate with the Town of Ulysses to support local agriculture and promote the Trumansburg Farmers Market.</a:t>
            </a:r>
            <a:endParaRPr sz="1000"/>
          </a:p>
          <a:p>
            <a:pPr indent="-292100" lvl="0" marL="457200" rtl="0" algn="l">
              <a:lnSpc>
                <a:spcPct val="100000"/>
              </a:lnSpc>
              <a:spcBef>
                <a:spcPts val="0"/>
              </a:spcBef>
              <a:spcAft>
                <a:spcPts val="0"/>
              </a:spcAft>
              <a:buSzPts val="1000"/>
              <a:buChar char="•"/>
            </a:pPr>
            <a:r>
              <a:rPr lang="en-US" sz="1000"/>
              <a:t>Establish tourist amenities that promote and protect the historic character of Trumansburg.</a:t>
            </a:r>
            <a:endParaRPr sz="1000"/>
          </a:p>
          <a:p>
            <a:pPr indent="-292100" lvl="0" marL="457200" rtl="0" algn="l">
              <a:lnSpc>
                <a:spcPct val="100000"/>
              </a:lnSpc>
              <a:spcBef>
                <a:spcPts val="0"/>
              </a:spcBef>
              <a:spcAft>
                <a:spcPts val="0"/>
              </a:spcAft>
              <a:buSzPts val="1000"/>
              <a:buChar char="•"/>
            </a:pPr>
            <a:r>
              <a:rPr lang="en-US" sz="1000"/>
              <a:t>Accommodate an increasing number of visitors while maintaining a rural, peaceful atmosphere.</a:t>
            </a:r>
            <a:endParaRPr sz="1000"/>
          </a:p>
          <a:p>
            <a:pPr indent="-292100" lvl="0" marL="457200" rtl="0" algn="l">
              <a:lnSpc>
                <a:spcPct val="100000"/>
              </a:lnSpc>
              <a:spcBef>
                <a:spcPts val="0"/>
              </a:spcBef>
              <a:spcAft>
                <a:spcPts val="0"/>
              </a:spcAft>
              <a:buSzPts val="1000"/>
              <a:buChar char="•"/>
            </a:pPr>
            <a:r>
              <a:rPr lang="en-US" sz="1000"/>
              <a:t>Create and maintain open space to balance land preservation and public use.</a:t>
            </a:r>
            <a:endParaRPr sz="1000"/>
          </a:p>
          <a:p>
            <a:pPr indent="-292100" lvl="0" marL="457200" rtl="0" algn="l">
              <a:lnSpc>
                <a:spcPct val="100000"/>
              </a:lnSpc>
              <a:spcBef>
                <a:spcPts val="0"/>
              </a:spcBef>
              <a:spcAft>
                <a:spcPts val="0"/>
              </a:spcAft>
              <a:buSzPts val="1000"/>
              <a:buChar char="•"/>
            </a:pPr>
            <a:r>
              <a:rPr lang="en-US" sz="1000"/>
              <a:t>Collaborate with the Town of Ulysses to protect water quality and promote conservation and appreciation of unique natural assets within the area.</a:t>
            </a:r>
            <a:endParaRPr sz="1000"/>
          </a:p>
          <a:p>
            <a:pPr indent="-292100" lvl="0" marL="457200" rtl="0" algn="l">
              <a:lnSpc>
                <a:spcPct val="100000"/>
              </a:lnSpc>
              <a:spcBef>
                <a:spcPts val="0"/>
              </a:spcBef>
              <a:spcAft>
                <a:spcPts val="0"/>
              </a:spcAft>
              <a:buSzPts val="1000"/>
              <a:buChar char="•"/>
            </a:pPr>
            <a:r>
              <a:rPr lang="en-US" sz="1000"/>
              <a:t>Promote village-wide resource conservation.</a:t>
            </a:r>
            <a:endParaRPr sz="1000"/>
          </a:p>
          <a:p>
            <a:pPr indent="-292100" lvl="0" marL="457200" rtl="0" algn="l">
              <a:lnSpc>
                <a:spcPct val="100000"/>
              </a:lnSpc>
              <a:spcBef>
                <a:spcPts val="0"/>
              </a:spcBef>
              <a:spcAft>
                <a:spcPts val="0"/>
              </a:spcAft>
              <a:buSzPts val="1000"/>
              <a:buChar char="•"/>
            </a:pPr>
            <a:r>
              <a:rPr lang="en-US" sz="1000"/>
              <a:t>Pursue alternative renewable sources of energy.</a:t>
            </a:r>
            <a:endParaRPr sz="1000"/>
          </a:p>
          <a:p>
            <a:pPr indent="-292100" lvl="0" marL="457200" rtl="0" algn="l">
              <a:lnSpc>
                <a:spcPct val="100000"/>
              </a:lnSpc>
              <a:spcBef>
                <a:spcPts val="0"/>
              </a:spcBef>
              <a:spcAft>
                <a:spcPts val="0"/>
              </a:spcAft>
              <a:buSzPts val="1000"/>
              <a:buChar char="•"/>
            </a:pPr>
            <a:r>
              <a:rPr lang="en-US" sz="1000"/>
              <a:t>Create a trail or pedestrian way that connects the Village of Trumansburg to the Black Diamond Trail.</a:t>
            </a:r>
            <a:endParaRPr sz="1000"/>
          </a:p>
          <a:p>
            <a:pPr indent="-292100" lvl="0" marL="457200" rtl="0" algn="l">
              <a:lnSpc>
                <a:spcPct val="100000"/>
              </a:lnSpc>
              <a:spcBef>
                <a:spcPts val="0"/>
              </a:spcBef>
              <a:spcAft>
                <a:spcPts val="0"/>
              </a:spcAft>
              <a:buSzPts val="1000"/>
              <a:buChar char="•"/>
            </a:pPr>
            <a:r>
              <a:rPr lang="en-US" sz="1000"/>
              <a:t>Establish indoor and outdoor recreational facilities that provide activities such as swimming, skateboarding, basketball and tennis.</a:t>
            </a:r>
            <a:endParaRPr sz="1000"/>
          </a:p>
          <a:p>
            <a:pPr indent="-292100" lvl="0" marL="457200" rtl="0" algn="l">
              <a:lnSpc>
                <a:spcPct val="100000"/>
              </a:lnSpc>
              <a:spcBef>
                <a:spcPts val="0"/>
              </a:spcBef>
              <a:spcAft>
                <a:spcPts val="0"/>
              </a:spcAft>
              <a:buSzPts val="1000"/>
              <a:buChar char="•"/>
            </a:pPr>
            <a:r>
              <a:rPr lang="en-US" sz="1000"/>
              <a:t>Establish a multi-purpose community center.</a:t>
            </a:r>
            <a:endParaRPr sz="1000"/>
          </a:p>
          <a:p>
            <a:pPr indent="-292100" lvl="0" marL="457200" rtl="0" algn="l">
              <a:lnSpc>
                <a:spcPct val="100000"/>
              </a:lnSpc>
              <a:spcBef>
                <a:spcPts val="0"/>
              </a:spcBef>
              <a:spcAft>
                <a:spcPts val="0"/>
              </a:spcAft>
              <a:buSzPts val="1000"/>
              <a:buChar char="•"/>
            </a:pPr>
            <a:r>
              <a:rPr lang="en-US" sz="1000"/>
              <a:t>Work in cooperation with Trumansburg School to provide a network of recreational amenities and programs for all ages.</a:t>
            </a:r>
            <a:endParaRPr sz="1000"/>
          </a:p>
          <a:p>
            <a:pPr indent="-292100" lvl="0" marL="457200" rtl="0" algn="l">
              <a:lnSpc>
                <a:spcPct val="100000"/>
              </a:lnSpc>
              <a:spcBef>
                <a:spcPts val="0"/>
              </a:spcBef>
              <a:spcAft>
                <a:spcPts val="0"/>
              </a:spcAft>
              <a:buSzPts val="1000"/>
              <a:buChar char="•"/>
            </a:pPr>
            <a:r>
              <a:rPr lang="en-US" sz="1000"/>
              <a:t>Protect agriculture land, wetlands and green-space that provides contiguous physical and visual connections to the surrounding rural landscape without imposing economic hardships on landowners.</a:t>
            </a:r>
            <a:endParaRPr sz="1000"/>
          </a:p>
          <a:p>
            <a:pPr indent="-292100" lvl="0" marL="457200" rtl="0" algn="l">
              <a:lnSpc>
                <a:spcPct val="100000"/>
              </a:lnSpc>
              <a:spcBef>
                <a:spcPts val="0"/>
              </a:spcBef>
              <a:spcAft>
                <a:spcPts val="0"/>
              </a:spcAft>
              <a:buSzPts val="1000"/>
              <a:buChar char="•"/>
            </a:pPr>
            <a:r>
              <a:rPr lang="en-US" sz="1000"/>
              <a:t>Promote new construction along Main Street with setbacks that are consistent with existing historic buildings and ample parking located preferably behind the structure.</a:t>
            </a:r>
            <a:endParaRPr sz="1000"/>
          </a:p>
          <a:p>
            <a:pPr indent="-292100" lvl="0" marL="457200" rtl="0" algn="l">
              <a:lnSpc>
                <a:spcPct val="100000"/>
              </a:lnSpc>
              <a:spcBef>
                <a:spcPts val="0"/>
              </a:spcBef>
              <a:spcAft>
                <a:spcPts val="0"/>
              </a:spcAft>
              <a:buSzPts val="1000"/>
              <a:buChar char="•"/>
            </a:pPr>
            <a:r>
              <a:rPr lang="en-US" sz="1000"/>
              <a:t>Continue to develop residential neighborhoods of varying densities that offer a range of affordable housing options.</a:t>
            </a:r>
            <a:endParaRPr sz="1000"/>
          </a:p>
          <a:p>
            <a:pPr indent="-292100" lvl="0" marL="457200" rtl="0" algn="l">
              <a:lnSpc>
                <a:spcPct val="100000"/>
              </a:lnSpc>
              <a:spcBef>
                <a:spcPts val="0"/>
              </a:spcBef>
              <a:spcAft>
                <a:spcPts val="0"/>
              </a:spcAft>
              <a:buSzPts val="1000"/>
              <a:buChar char="•"/>
            </a:pPr>
            <a:r>
              <a:rPr lang="en-US" sz="1000"/>
              <a:t>Promote a variety of economic development that serves the needs of the Village residents.</a:t>
            </a:r>
            <a:endParaRPr sz="1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e50f694cb2_0_16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solidFill>
                  <a:srgbClr val="2A7565"/>
                </a:solidFill>
              </a:rPr>
              <a:t>2021</a:t>
            </a:r>
            <a:r>
              <a:rPr b="1" lang="en-US">
                <a:solidFill>
                  <a:srgbClr val="2A7565"/>
                </a:solidFill>
              </a:rPr>
              <a:t> Draft Goals</a:t>
            </a:r>
            <a:endParaRPr b="1">
              <a:solidFill>
                <a:srgbClr val="2A7565"/>
              </a:solidFill>
            </a:endParaRPr>
          </a:p>
        </p:txBody>
      </p:sp>
      <p:sp>
        <p:nvSpPr>
          <p:cNvPr id="257" name="Google Shape;257;ge50f694cb2_0_162"/>
          <p:cNvSpPr txBox="1"/>
          <p:nvPr>
            <p:ph idx="1" type="body"/>
          </p:nvPr>
        </p:nvSpPr>
        <p:spPr>
          <a:xfrm>
            <a:off x="838200" y="1673225"/>
            <a:ext cx="5181600" cy="4351200"/>
          </a:xfrm>
          <a:prstGeom prst="rect">
            <a:avLst/>
          </a:prstGeom>
        </p:spPr>
        <p:txBody>
          <a:bodyPr anchorCtr="0" anchor="t" bIns="45700" lIns="91425" spcFirstLastPara="1" rIns="91425" wrap="square" tIns="45700">
            <a:noAutofit/>
          </a:bodyPr>
          <a:lstStyle/>
          <a:p>
            <a:pPr indent="-330200" lvl="0" marL="457200" rtl="0" algn="l">
              <a:lnSpc>
                <a:spcPct val="100000"/>
              </a:lnSpc>
              <a:spcBef>
                <a:spcPts val="1000"/>
              </a:spcBef>
              <a:spcAft>
                <a:spcPts val="0"/>
              </a:spcAft>
              <a:buSzPts val="1600"/>
              <a:buChar char="•"/>
            </a:pPr>
            <a:r>
              <a:rPr lang="en-US" sz="1600"/>
              <a:t>Protect and Conserve Sensitive Natural Environments</a:t>
            </a:r>
            <a:endParaRPr sz="1600"/>
          </a:p>
          <a:p>
            <a:pPr indent="-330200" lvl="0" marL="457200" rtl="0" algn="l">
              <a:lnSpc>
                <a:spcPct val="100000"/>
              </a:lnSpc>
              <a:spcBef>
                <a:spcPts val="0"/>
              </a:spcBef>
              <a:spcAft>
                <a:spcPts val="0"/>
              </a:spcAft>
              <a:buSzPts val="1600"/>
              <a:buChar char="•"/>
            </a:pPr>
            <a:r>
              <a:rPr lang="en-US" sz="1600"/>
              <a:t>Support Cultural Resources and Volunteer Activities</a:t>
            </a:r>
            <a:endParaRPr sz="1600"/>
          </a:p>
          <a:p>
            <a:pPr indent="-330200" lvl="0" marL="457200" rtl="0" algn="l">
              <a:lnSpc>
                <a:spcPct val="100000"/>
              </a:lnSpc>
              <a:spcBef>
                <a:spcPts val="0"/>
              </a:spcBef>
              <a:spcAft>
                <a:spcPts val="0"/>
              </a:spcAft>
              <a:buSzPts val="1600"/>
              <a:buChar char="•"/>
            </a:pPr>
            <a:r>
              <a:rPr lang="en-US" sz="1600"/>
              <a:t>Preserve Historic Buildings and Community Character without Placing Undue Burden on Property Owners or limits on residential growth</a:t>
            </a:r>
            <a:endParaRPr sz="1600"/>
          </a:p>
          <a:p>
            <a:pPr indent="-330200" lvl="0" marL="457200" rtl="0" algn="l">
              <a:lnSpc>
                <a:spcPct val="100000"/>
              </a:lnSpc>
              <a:spcBef>
                <a:spcPts val="0"/>
              </a:spcBef>
              <a:spcAft>
                <a:spcPts val="0"/>
              </a:spcAft>
              <a:buSzPts val="1600"/>
              <a:buChar char="•"/>
            </a:pPr>
            <a:r>
              <a:rPr lang="en-US" sz="1600"/>
              <a:t>Provide for more affordable rental housing</a:t>
            </a:r>
            <a:endParaRPr sz="1600"/>
          </a:p>
          <a:p>
            <a:pPr indent="-330200" lvl="0" marL="457200" rtl="0" algn="l">
              <a:lnSpc>
                <a:spcPct val="100000"/>
              </a:lnSpc>
              <a:spcBef>
                <a:spcPts val="0"/>
              </a:spcBef>
              <a:spcAft>
                <a:spcPts val="0"/>
              </a:spcAft>
              <a:buSzPts val="1600"/>
              <a:buChar char="•"/>
            </a:pPr>
            <a:r>
              <a:rPr lang="en-US" sz="1600"/>
              <a:t>Provide for more affordable for sale housing</a:t>
            </a:r>
            <a:endParaRPr sz="1600"/>
          </a:p>
          <a:p>
            <a:pPr indent="-330200" lvl="0" marL="457200" rtl="0" algn="l">
              <a:lnSpc>
                <a:spcPct val="100000"/>
              </a:lnSpc>
              <a:spcBef>
                <a:spcPts val="0"/>
              </a:spcBef>
              <a:spcAft>
                <a:spcPts val="0"/>
              </a:spcAft>
              <a:buSzPts val="1600"/>
              <a:buChar char="•"/>
            </a:pPr>
            <a:r>
              <a:rPr lang="en-US" sz="1600"/>
              <a:t>Preserve “small-town” atmosphere</a:t>
            </a:r>
            <a:endParaRPr sz="1600"/>
          </a:p>
          <a:p>
            <a:pPr indent="-330200" lvl="0" marL="457200" rtl="0" algn="l">
              <a:lnSpc>
                <a:spcPct val="100000"/>
              </a:lnSpc>
              <a:spcBef>
                <a:spcPts val="0"/>
              </a:spcBef>
              <a:spcAft>
                <a:spcPts val="0"/>
              </a:spcAft>
              <a:buSzPts val="1600"/>
              <a:buChar char="•"/>
            </a:pPr>
            <a:r>
              <a:rPr lang="en-US" sz="1600"/>
              <a:t>Regulate short term rentals &amp; BnB’s equally and fairly</a:t>
            </a:r>
            <a:endParaRPr sz="1600"/>
          </a:p>
          <a:p>
            <a:pPr indent="-330200" lvl="0" marL="457200" rtl="0" algn="l">
              <a:lnSpc>
                <a:spcPct val="100000"/>
              </a:lnSpc>
              <a:spcBef>
                <a:spcPts val="0"/>
              </a:spcBef>
              <a:spcAft>
                <a:spcPts val="0"/>
              </a:spcAft>
              <a:buSzPts val="1600"/>
              <a:buChar char="•"/>
            </a:pPr>
            <a:r>
              <a:rPr lang="en-US" sz="1600"/>
              <a:t>Promote accessibility in all buildings</a:t>
            </a:r>
            <a:endParaRPr sz="1600"/>
          </a:p>
          <a:p>
            <a:pPr indent="-330200" lvl="0" marL="457200" rtl="0" algn="l">
              <a:lnSpc>
                <a:spcPct val="100000"/>
              </a:lnSpc>
              <a:spcBef>
                <a:spcPts val="0"/>
              </a:spcBef>
              <a:spcAft>
                <a:spcPts val="0"/>
              </a:spcAft>
              <a:buSzPts val="1600"/>
              <a:buChar char="•"/>
            </a:pPr>
            <a:r>
              <a:rPr lang="en-US" sz="1600"/>
              <a:t>Reduce per household tax burden</a:t>
            </a:r>
            <a:endParaRPr sz="1600"/>
          </a:p>
          <a:p>
            <a:pPr indent="-330200" lvl="0" marL="457200" rtl="0" algn="l">
              <a:lnSpc>
                <a:spcPct val="100000"/>
              </a:lnSpc>
              <a:spcBef>
                <a:spcPts val="0"/>
              </a:spcBef>
              <a:spcAft>
                <a:spcPts val="0"/>
              </a:spcAft>
              <a:buSzPts val="1600"/>
              <a:buChar char="•"/>
            </a:pPr>
            <a:r>
              <a:rPr lang="en-US" sz="1600"/>
              <a:t>Improve government transparency and accessibility</a:t>
            </a:r>
            <a:endParaRPr sz="1600"/>
          </a:p>
          <a:p>
            <a:pPr indent="-330200" lvl="0" marL="457200" rtl="0" algn="l">
              <a:lnSpc>
                <a:spcPct val="100000"/>
              </a:lnSpc>
              <a:spcBef>
                <a:spcPts val="0"/>
              </a:spcBef>
              <a:spcAft>
                <a:spcPts val="0"/>
              </a:spcAft>
              <a:buSzPts val="1600"/>
              <a:buChar char="•"/>
            </a:pPr>
            <a:r>
              <a:rPr lang="en-US" sz="1600"/>
              <a:t>Increase School-age population</a:t>
            </a:r>
            <a:endParaRPr sz="1600"/>
          </a:p>
          <a:p>
            <a:pPr indent="-330200" lvl="0" marL="457200" rtl="0" algn="l">
              <a:lnSpc>
                <a:spcPct val="100000"/>
              </a:lnSpc>
              <a:spcBef>
                <a:spcPts val="0"/>
              </a:spcBef>
              <a:spcAft>
                <a:spcPts val="0"/>
              </a:spcAft>
              <a:buSzPts val="1600"/>
              <a:buChar char="•"/>
            </a:pPr>
            <a:r>
              <a:rPr lang="en-US" sz="1600"/>
              <a:t>Increase Coordination between Village and Trumansburg central school district</a:t>
            </a:r>
            <a:endParaRPr sz="1600"/>
          </a:p>
          <a:p>
            <a:pPr indent="-330200" lvl="0" marL="457200" rtl="0" algn="l">
              <a:lnSpc>
                <a:spcPct val="100000"/>
              </a:lnSpc>
              <a:spcBef>
                <a:spcPts val="0"/>
              </a:spcBef>
              <a:spcAft>
                <a:spcPts val="0"/>
              </a:spcAft>
              <a:buSzPts val="1600"/>
              <a:buChar char="•"/>
            </a:pPr>
            <a:r>
              <a:rPr lang="en-US" sz="1600"/>
              <a:t>Improve the health and sustainability of our urban forest</a:t>
            </a:r>
            <a:endParaRPr sz="1600"/>
          </a:p>
          <a:p>
            <a:pPr indent="-330200" lvl="0" marL="457200" rtl="0" algn="l">
              <a:lnSpc>
                <a:spcPct val="100000"/>
              </a:lnSpc>
              <a:spcBef>
                <a:spcPts val="0"/>
              </a:spcBef>
              <a:spcAft>
                <a:spcPts val="0"/>
              </a:spcAft>
              <a:buSzPts val="1600"/>
              <a:buChar char="•"/>
            </a:pPr>
            <a:r>
              <a:rPr lang="en-US" sz="1600"/>
              <a:t>Enhance recreation opportunities</a:t>
            </a:r>
            <a:endParaRPr sz="1600"/>
          </a:p>
        </p:txBody>
      </p:sp>
      <p:sp>
        <p:nvSpPr>
          <p:cNvPr id="258" name="Google Shape;258;ge50f694cb2_0_162"/>
          <p:cNvSpPr txBox="1"/>
          <p:nvPr>
            <p:ph idx="2" type="body"/>
          </p:nvPr>
        </p:nvSpPr>
        <p:spPr>
          <a:xfrm>
            <a:off x="6172200" y="1673225"/>
            <a:ext cx="5181600" cy="4351200"/>
          </a:xfrm>
          <a:prstGeom prst="rect">
            <a:avLst/>
          </a:prstGeom>
        </p:spPr>
        <p:txBody>
          <a:bodyPr anchorCtr="0" anchor="t" bIns="45700" lIns="91425" spcFirstLastPara="1" rIns="91425" wrap="square" tIns="45700">
            <a:noAutofit/>
          </a:bodyPr>
          <a:lstStyle/>
          <a:p>
            <a:pPr indent="-330200" lvl="0" marL="457200" rtl="0" algn="l">
              <a:lnSpc>
                <a:spcPct val="100000"/>
              </a:lnSpc>
              <a:spcBef>
                <a:spcPts val="1000"/>
              </a:spcBef>
              <a:spcAft>
                <a:spcPts val="0"/>
              </a:spcAft>
              <a:buSzPts val="1600"/>
              <a:buChar char="•"/>
            </a:pPr>
            <a:r>
              <a:rPr lang="en-US" sz="1600"/>
              <a:t>Develop more parks, trails, and open space</a:t>
            </a:r>
            <a:endParaRPr sz="1600"/>
          </a:p>
          <a:p>
            <a:pPr indent="-330200" lvl="0" marL="457200" rtl="0" algn="l">
              <a:lnSpc>
                <a:spcPct val="100000"/>
              </a:lnSpc>
              <a:spcBef>
                <a:spcPts val="0"/>
              </a:spcBef>
              <a:spcAft>
                <a:spcPts val="0"/>
              </a:spcAft>
              <a:buSzPts val="1600"/>
              <a:buChar char="•"/>
            </a:pPr>
            <a:r>
              <a:rPr lang="en-US" sz="1600"/>
              <a:t>Maintain and enhance the beauty of the Village</a:t>
            </a:r>
            <a:endParaRPr sz="1600"/>
          </a:p>
          <a:p>
            <a:pPr indent="-330200" lvl="0" marL="457200" rtl="0" algn="l">
              <a:lnSpc>
                <a:spcPct val="100000"/>
              </a:lnSpc>
              <a:spcBef>
                <a:spcPts val="0"/>
              </a:spcBef>
              <a:spcAft>
                <a:spcPts val="0"/>
              </a:spcAft>
              <a:buSzPts val="1600"/>
              <a:buChar char="•"/>
            </a:pPr>
            <a:r>
              <a:rPr lang="en-US" sz="1600"/>
              <a:t>Promote Land Use compatibility that respects the quality of life in Trumansburg</a:t>
            </a:r>
            <a:endParaRPr sz="1600"/>
          </a:p>
          <a:p>
            <a:pPr indent="-330200" lvl="0" marL="457200" rtl="0" algn="l">
              <a:lnSpc>
                <a:spcPct val="100000"/>
              </a:lnSpc>
              <a:spcBef>
                <a:spcPts val="0"/>
              </a:spcBef>
              <a:spcAft>
                <a:spcPts val="0"/>
              </a:spcAft>
              <a:buSzPts val="1600"/>
              <a:buChar char="•"/>
            </a:pPr>
            <a:r>
              <a:rPr lang="en-US" sz="1600"/>
              <a:t>Promote business development that respects the quality of life in Trumansburg</a:t>
            </a:r>
            <a:endParaRPr sz="1600"/>
          </a:p>
          <a:p>
            <a:pPr indent="-330200" lvl="0" marL="457200" rtl="0" algn="l">
              <a:lnSpc>
                <a:spcPct val="100000"/>
              </a:lnSpc>
              <a:spcBef>
                <a:spcPts val="0"/>
              </a:spcBef>
              <a:spcAft>
                <a:spcPts val="0"/>
              </a:spcAft>
              <a:buSzPts val="1600"/>
              <a:buChar char="•"/>
            </a:pPr>
            <a:r>
              <a:rPr lang="en-US" sz="1600"/>
              <a:t>Promote health and safety through investment in facilities and services</a:t>
            </a:r>
            <a:endParaRPr sz="1600"/>
          </a:p>
          <a:p>
            <a:pPr indent="-330200" lvl="0" marL="457200" rtl="0" algn="l">
              <a:lnSpc>
                <a:spcPct val="100000"/>
              </a:lnSpc>
              <a:spcBef>
                <a:spcPts val="0"/>
              </a:spcBef>
              <a:spcAft>
                <a:spcPts val="0"/>
              </a:spcAft>
              <a:buSzPts val="1600"/>
              <a:buChar char="•"/>
            </a:pPr>
            <a:r>
              <a:rPr lang="en-US" sz="1600"/>
              <a:t>Improve pedestrian and bicycle safety and accessibility along the Main Street Corridor and throughout the community</a:t>
            </a:r>
            <a:endParaRPr sz="1600"/>
          </a:p>
          <a:p>
            <a:pPr indent="-330200" lvl="0" marL="457200" rtl="0" algn="l">
              <a:lnSpc>
                <a:spcPct val="100000"/>
              </a:lnSpc>
              <a:spcBef>
                <a:spcPts val="0"/>
              </a:spcBef>
              <a:spcAft>
                <a:spcPts val="0"/>
              </a:spcAft>
              <a:buSzPts val="1600"/>
              <a:buChar char="•"/>
            </a:pPr>
            <a:r>
              <a:rPr lang="en-US" sz="1600"/>
              <a:t>Improve parking options on Main Street</a:t>
            </a:r>
            <a:endParaRPr sz="1600"/>
          </a:p>
          <a:p>
            <a:pPr indent="-330200" lvl="0" marL="457200" rtl="0" algn="l">
              <a:lnSpc>
                <a:spcPct val="100000"/>
              </a:lnSpc>
              <a:spcBef>
                <a:spcPts val="0"/>
              </a:spcBef>
              <a:spcAft>
                <a:spcPts val="0"/>
              </a:spcAft>
              <a:buSzPts val="1600"/>
              <a:buChar char="•"/>
            </a:pPr>
            <a:r>
              <a:rPr lang="en-US" sz="1600"/>
              <a:t>Reduce traffic speed and traffic noise in the Village</a:t>
            </a:r>
            <a:endParaRPr sz="1600"/>
          </a:p>
          <a:p>
            <a:pPr indent="-330200" lvl="0" marL="457200" rtl="0" algn="l">
              <a:lnSpc>
                <a:spcPct val="100000"/>
              </a:lnSpc>
              <a:spcBef>
                <a:spcPts val="0"/>
              </a:spcBef>
              <a:spcAft>
                <a:spcPts val="0"/>
              </a:spcAft>
              <a:buSzPts val="1600"/>
              <a:buChar char="•"/>
            </a:pPr>
            <a:r>
              <a:rPr lang="en-US" sz="1600"/>
              <a:t>Improve stormwater management and drainage</a:t>
            </a:r>
            <a:endParaRPr sz="1600"/>
          </a:p>
          <a:p>
            <a:pPr indent="-330200" lvl="0" marL="457200" rtl="0" algn="l">
              <a:lnSpc>
                <a:spcPct val="100000"/>
              </a:lnSpc>
              <a:spcBef>
                <a:spcPts val="0"/>
              </a:spcBef>
              <a:spcAft>
                <a:spcPts val="0"/>
              </a:spcAft>
              <a:buSzPts val="1600"/>
              <a:buChar char="•"/>
            </a:pPr>
            <a:r>
              <a:rPr lang="en-US" sz="1600"/>
              <a:t>Ensure that water supply and sanitary sewer service can support future growth</a:t>
            </a:r>
            <a:endParaRPr sz="1600"/>
          </a:p>
          <a:p>
            <a:pPr indent="-330200" lvl="0" marL="457200" rtl="0" algn="l">
              <a:lnSpc>
                <a:spcPct val="100000"/>
              </a:lnSpc>
              <a:spcBef>
                <a:spcPts val="0"/>
              </a:spcBef>
              <a:spcAft>
                <a:spcPts val="0"/>
              </a:spcAft>
              <a:buSzPts val="1600"/>
              <a:buChar char="•"/>
            </a:pPr>
            <a:r>
              <a:rPr lang="en-US" sz="1600"/>
              <a:t>Transition to net zero greenhouse gas emissions by 2040</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e5a50e0031_0_154"/>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b="1" lang="en-US">
                <a:solidFill>
                  <a:srgbClr val="2A7565"/>
                </a:solidFill>
              </a:rPr>
              <a:t>2021 Priority Actions</a:t>
            </a:r>
            <a:endParaRPr b="1">
              <a:solidFill>
                <a:srgbClr val="2A7565"/>
              </a:solidFill>
            </a:endParaRPr>
          </a:p>
        </p:txBody>
      </p:sp>
      <p:sp>
        <p:nvSpPr>
          <p:cNvPr id="265" name="Google Shape;265;ge5a50e0031_0_154"/>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ge5a50e0031_0_123"/>
          <p:cNvPicPr preferRelativeResize="0"/>
          <p:nvPr/>
        </p:nvPicPr>
        <p:blipFill>
          <a:blip r:embed="rId3">
            <a:alphaModFix/>
          </a:blip>
          <a:stretch>
            <a:fillRect/>
          </a:stretch>
        </p:blipFill>
        <p:spPr>
          <a:xfrm>
            <a:off x="1659750" y="0"/>
            <a:ext cx="8872509" cy="68579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ge5a50e0031_0_129"/>
          <p:cNvPicPr preferRelativeResize="0"/>
          <p:nvPr/>
        </p:nvPicPr>
        <p:blipFill>
          <a:blip r:embed="rId3">
            <a:alphaModFix/>
          </a:blip>
          <a:stretch>
            <a:fillRect/>
          </a:stretch>
        </p:blipFill>
        <p:spPr>
          <a:xfrm>
            <a:off x="1659750" y="0"/>
            <a:ext cx="8872509" cy="68579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ge5a50e0031_0_133"/>
          <p:cNvPicPr preferRelativeResize="0"/>
          <p:nvPr/>
        </p:nvPicPr>
        <p:blipFill>
          <a:blip r:embed="rId3">
            <a:alphaModFix/>
          </a:blip>
          <a:stretch>
            <a:fillRect/>
          </a:stretch>
        </p:blipFill>
        <p:spPr>
          <a:xfrm>
            <a:off x="1659750" y="0"/>
            <a:ext cx="8872509" cy="68579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ge5a50e0031_0_137"/>
          <p:cNvPicPr preferRelativeResize="0"/>
          <p:nvPr/>
        </p:nvPicPr>
        <p:blipFill>
          <a:blip r:embed="rId3">
            <a:alphaModFix/>
          </a:blip>
          <a:stretch>
            <a:fillRect/>
          </a:stretch>
        </p:blipFill>
        <p:spPr>
          <a:xfrm>
            <a:off x="1659750" y="0"/>
            <a:ext cx="8872509" cy="68579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ge5a50e0031_0_141"/>
          <p:cNvPicPr preferRelativeResize="0"/>
          <p:nvPr/>
        </p:nvPicPr>
        <p:blipFill>
          <a:blip r:embed="rId3">
            <a:alphaModFix/>
          </a:blip>
          <a:stretch>
            <a:fillRect/>
          </a:stretch>
        </p:blipFill>
        <p:spPr>
          <a:xfrm>
            <a:off x="1659750" y="0"/>
            <a:ext cx="8872509" cy="68579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ge5a50e0031_0_145"/>
          <p:cNvPicPr preferRelativeResize="0"/>
          <p:nvPr/>
        </p:nvPicPr>
        <p:blipFill>
          <a:blip r:embed="rId3">
            <a:alphaModFix/>
          </a:blip>
          <a:stretch>
            <a:fillRect/>
          </a:stretch>
        </p:blipFill>
        <p:spPr>
          <a:xfrm>
            <a:off x="1659750" y="0"/>
            <a:ext cx="8872509" cy="68579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e50f694cb2_0_13"/>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b="1" lang="en-US">
                <a:solidFill>
                  <a:srgbClr val="2A7565"/>
                </a:solidFill>
              </a:rPr>
              <a:t>Opening Remarks</a:t>
            </a:r>
            <a:endParaRPr b="1">
              <a:solidFill>
                <a:srgbClr val="2A7565"/>
              </a:solidFill>
            </a:endParaRPr>
          </a:p>
        </p:txBody>
      </p:sp>
      <p:sp>
        <p:nvSpPr>
          <p:cNvPr id="107" name="Google Shape;107;ge50f694cb2_0_13"/>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Mayor Rordan Hart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e50f694cb2_0_23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solidFill>
                  <a:srgbClr val="2A7565"/>
                </a:solidFill>
              </a:rPr>
              <a:t>Why Update the Comprehensive Plan?</a:t>
            </a:r>
            <a:endParaRPr/>
          </a:p>
        </p:txBody>
      </p:sp>
      <p:sp>
        <p:nvSpPr>
          <p:cNvPr id="114" name="Google Shape;114;ge50f694cb2_0_23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a:p>
            <a:pPr indent="0" lvl="0" marL="0" rtl="0" algn="ctr">
              <a:spcBef>
                <a:spcPts val="1000"/>
              </a:spcBef>
              <a:spcAft>
                <a:spcPts val="0"/>
              </a:spcAft>
              <a:buClr>
                <a:schemeClr val="dk1"/>
              </a:buClr>
              <a:buSzPts val="1100"/>
              <a:buFont typeface="Arial"/>
              <a:buNone/>
            </a:pPr>
            <a:r>
              <a:rPr lang="en-US"/>
              <a:t>Assess </a:t>
            </a:r>
            <a:r>
              <a:rPr b="1" lang="en-US"/>
              <a:t>current conditions</a:t>
            </a:r>
            <a:endParaRPr b="1"/>
          </a:p>
          <a:p>
            <a:pPr indent="0" lvl="0" marL="0" rtl="0" algn="ctr">
              <a:spcBef>
                <a:spcPts val="1000"/>
              </a:spcBef>
              <a:spcAft>
                <a:spcPts val="0"/>
              </a:spcAft>
              <a:buClr>
                <a:schemeClr val="dk1"/>
              </a:buClr>
              <a:buSzPts val="1100"/>
              <a:buFont typeface="Arial"/>
              <a:buNone/>
            </a:pPr>
            <a:r>
              <a:rPr lang="en-US"/>
              <a:t>+</a:t>
            </a:r>
            <a:endParaRPr/>
          </a:p>
          <a:p>
            <a:pPr indent="0" lvl="0" marL="0" rtl="0" algn="ctr">
              <a:spcBef>
                <a:spcPts val="1000"/>
              </a:spcBef>
              <a:spcAft>
                <a:spcPts val="0"/>
              </a:spcAft>
              <a:buClr>
                <a:schemeClr val="dk1"/>
              </a:buClr>
              <a:buSzPts val="1100"/>
              <a:buFont typeface="Arial"/>
              <a:buNone/>
            </a:pPr>
            <a:r>
              <a:rPr lang="en-US"/>
              <a:t>Revisit and revise the </a:t>
            </a:r>
            <a:r>
              <a:rPr b="1" lang="en-US"/>
              <a:t>community-wide vision</a:t>
            </a:r>
            <a:endParaRPr b="1"/>
          </a:p>
          <a:p>
            <a:pPr indent="0" lvl="0" marL="0" rtl="0" algn="ctr">
              <a:spcBef>
                <a:spcPts val="1000"/>
              </a:spcBef>
              <a:spcAft>
                <a:spcPts val="0"/>
              </a:spcAft>
              <a:buClr>
                <a:schemeClr val="dk1"/>
              </a:buClr>
              <a:buSzPts val="1100"/>
              <a:buFont typeface="Arial"/>
              <a:buNone/>
            </a:pPr>
            <a:r>
              <a:rPr lang="en-US"/>
              <a:t>+</a:t>
            </a:r>
            <a:endParaRPr/>
          </a:p>
          <a:p>
            <a:pPr indent="0" lvl="0" marL="0" rtl="0" algn="ctr">
              <a:spcBef>
                <a:spcPts val="1000"/>
              </a:spcBef>
              <a:spcAft>
                <a:spcPts val="0"/>
              </a:spcAft>
              <a:buNone/>
            </a:pPr>
            <a:r>
              <a:rPr lang="en-US"/>
              <a:t>Develop new </a:t>
            </a:r>
            <a:r>
              <a:rPr b="1" lang="en-US"/>
              <a:t>action steps</a:t>
            </a:r>
            <a:r>
              <a:rPr lang="en-US"/>
              <a:t> for achieving that vision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e50f694cb2_0_3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solidFill>
                  <a:srgbClr val="2A7565"/>
                </a:solidFill>
              </a:rPr>
              <a:t>Benefits of an Updated Comprehensive Plan</a:t>
            </a:r>
            <a:endParaRPr/>
          </a:p>
        </p:txBody>
      </p:sp>
      <p:sp>
        <p:nvSpPr>
          <p:cNvPr id="121" name="Google Shape;121;ge50f694cb2_0_39"/>
          <p:cNvSpPr txBox="1"/>
          <p:nvPr>
            <p:ph idx="1" type="body"/>
          </p:nvPr>
        </p:nvSpPr>
        <p:spPr>
          <a:xfrm>
            <a:off x="838200" y="1825625"/>
            <a:ext cx="5181600" cy="4351200"/>
          </a:xfrm>
          <a:prstGeom prst="rect">
            <a:avLst/>
          </a:prstGeom>
        </p:spPr>
        <p:txBody>
          <a:bodyPr anchorCtr="0" anchor="t" bIns="45700" lIns="91425" spcFirstLastPara="1" rIns="91425" wrap="square" tIns="45700">
            <a:normAutofit/>
          </a:bodyPr>
          <a:lstStyle/>
          <a:p>
            <a:pPr indent="-317500" lvl="0" marL="457200" rtl="0" algn="l">
              <a:lnSpc>
                <a:spcPct val="150000"/>
              </a:lnSpc>
              <a:spcBef>
                <a:spcPts val="1000"/>
              </a:spcBef>
              <a:spcAft>
                <a:spcPts val="0"/>
              </a:spcAft>
              <a:buSzPts val="1400"/>
              <a:buChar char="•"/>
            </a:pPr>
            <a:r>
              <a:rPr lang="en-US" sz="2400"/>
              <a:t>L</a:t>
            </a:r>
            <a:r>
              <a:rPr lang="en-US" sz="2400"/>
              <a:t>everage funding</a:t>
            </a:r>
            <a:endParaRPr sz="2400"/>
          </a:p>
          <a:p>
            <a:pPr indent="-317500" lvl="0" marL="457200" rtl="0" algn="l">
              <a:lnSpc>
                <a:spcPct val="150000"/>
              </a:lnSpc>
              <a:spcBef>
                <a:spcPts val="0"/>
              </a:spcBef>
              <a:spcAft>
                <a:spcPts val="0"/>
              </a:spcAft>
              <a:buSzPts val="1400"/>
              <a:buChar char="•"/>
            </a:pPr>
            <a:r>
              <a:rPr lang="en-US" sz="2400"/>
              <a:t>Improve chances for grants &amp; loans</a:t>
            </a:r>
            <a:endParaRPr sz="2400"/>
          </a:p>
          <a:p>
            <a:pPr indent="-317500" lvl="0" marL="457200" rtl="0" algn="l">
              <a:lnSpc>
                <a:spcPct val="150000"/>
              </a:lnSpc>
              <a:spcBef>
                <a:spcPts val="0"/>
              </a:spcBef>
              <a:spcAft>
                <a:spcPts val="0"/>
              </a:spcAft>
              <a:buSzPts val="1400"/>
              <a:buChar char="•"/>
            </a:pPr>
            <a:r>
              <a:rPr lang="en-US" sz="2400"/>
              <a:t>Demonstrate “Project Readiness” </a:t>
            </a:r>
            <a:endParaRPr sz="2400"/>
          </a:p>
        </p:txBody>
      </p:sp>
      <p:sp>
        <p:nvSpPr>
          <p:cNvPr id="122" name="Google Shape;122;ge50f694cb2_0_39"/>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b="1" lang="en-US"/>
              <a:t>Funding Sources</a:t>
            </a:r>
            <a:endParaRPr b="1"/>
          </a:p>
          <a:p>
            <a:pPr indent="-317500" lvl="0" marL="457200" rtl="0" algn="l">
              <a:lnSpc>
                <a:spcPct val="115000"/>
              </a:lnSpc>
              <a:spcBef>
                <a:spcPts val="1000"/>
              </a:spcBef>
              <a:spcAft>
                <a:spcPts val="0"/>
              </a:spcAft>
              <a:buSzPts val="1400"/>
              <a:buChar char="•"/>
            </a:pPr>
            <a:r>
              <a:rPr lang="en-US" sz="2400"/>
              <a:t>Federal &amp; NYS grant programs</a:t>
            </a:r>
            <a:endParaRPr sz="2400"/>
          </a:p>
          <a:p>
            <a:pPr indent="-317500" lvl="0" marL="457200" rtl="0" algn="l">
              <a:lnSpc>
                <a:spcPct val="115000"/>
              </a:lnSpc>
              <a:spcBef>
                <a:spcPts val="0"/>
              </a:spcBef>
              <a:spcAft>
                <a:spcPts val="0"/>
              </a:spcAft>
              <a:buSzPts val="1400"/>
              <a:buChar char="•"/>
            </a:pPr>
            <a:r>
              <a:rPr lang="en-US" sz="2400"/>
              <a:t>Gifts</a:t>
            </a:r>
            <a:endParaRPr sz="2400"/>
          </a:p>
          <a:p>
            <a:pPr indent="-317500" lvl="0" marL="457200" rtl="0" algn="l">
              <a:lnSpc>
                <a:spcPct val="115000"/>
              </a:lnSpc>
              <a:spcBef>
                <a:spcPts val="0"/>
              </a:spcBef>
              <a:spcAft>
                <a:spcPts val="0"/>
              </a:spcAft>
              <a:buSzPts val="1400"/>
              <a:buChar char="•"/>
            </a:pPr>
            <a:r>
              <a:rPr lang="en-US" sz="2400"/>
              <a:t>Corporations</a:t>
            </a:r>
            <a:endParaRPr sz="2400"/>
          </a:p>
          <a:p>
            <a:pPr indent="-317500" lvl="0" marL="457200" rtl="0" algn="l">
              <a:lnSpc>
                <a:spcPct val="115000"/>
              </a:lnSpc>
              <a:spcBef>
                <a:spcPts val="0"/>
              </a:spcBef>
              <a:spcAft>
                <a:spcPts val="0"/>
              </a:spcAft>
              <a:buSzPts val="1400"/>
              <a:buChar char="•"/>
            </a:pPr>
            <a:r>
              <a:rPr lang="en-US" sz="2400"/>
              <a:t>Not-for-Profits</a:t>
            </a:r>
            <a:endParaRPr sz="2400"/>
          </a:p>
          <a:p>
            <a:pPr indent="-317500" lvl="0" marL="457200" rtl="0" algn="l">
              <a:lnSpc>
                <a:spcPct val="115000"/>
              </a:lnSpc>
              <a:spcBef>
                <a:spcPts val="0"/>
              </a:spcBef>
              <a:spcAft>
                <a:spcPts val="0"/>
              </a:spcAft>
              <a:buSzPts val="1400"/>
              <a:buChar char="•"/>
            </a:pPr>
            <a:r>
              <a:rPr lang="en-US" sz="2400"/>
              <a:t>Tax revenues</a:t>
            </a:r>
            <a:endParaRPr sz="2400"/>
          </a:p>
          <a:p>
            <a:pPr indent="-317500" lvl="0" marL="457200" rtl="0" algn="l">
              <a:lnSpc>
                <a:spcPct val="115000"/>
              </a:lnSpc>
              <a:spcBef>
                <a:spcPts val="0"/>
              </a:spcBef>
              <a:spcAft>
                <a:spcPts val="0"/>
              </a:spcAft>
              <a:buSzPts val="1400"/>
              <a:buChar char="•"/>
            </a:pPr>
            <a:r>
              <a:rPr lang="en-US" sz="2400"/>
              <a:t>Bonding</a:t>
            </a:r>
            <a:endParaRPr sz="2400"/>
          </a:p>
        </p:txBody>
      </p:sp>
      <p:pic>
        <p:nvPicPr>
          <p:cNvPr descr="Money" id="123" name="Google Shape;123;ge50f694cb2_0_39"/>
          <p:cNvPicPr preferRelativeResize="0"/>
          <p:nvPr/>
        </p:nvPicPr>
        <p:blipFill rotWithShape="1">
          <a:blip r:embed="rId3">
            <a:alphaModFix/>
          </a:blip>
          <a:srcRect b="0" l="0" r="0" t="0"/>
          <a:stretch/>
        </p:blipFill>
        <p:spPr>
          <a:xfrm>
            <a:off x="3876105" y="3738213"/>
            <a:ext cx="1755972" cy="1755972"/>
          </a:xfrm>
          <a:prstGeom prst="rect">
            <a:avLst/>
          </a:prstGeom>
          <a:noFill/>
          <a:ln>
            <a:noFill/>
          </a:ln>
        </p:spPr>
      </p:pic>
      <p:pic>
        <p:nvPicPr>
          <p:cNvPr descr="Money" id="124" name="Google Shape;124;ge50f694cb2_0_39"/>
          <p:cNvPicPr preferRelativeResize="0"/>
          <p:nvPr/>
        </p:nvPicPr>
        <p:blipFill rotWithShape="1">
          <a:blip r:embed="rId3">
            <a:alphaModFix/>
          </a:blip>
          <a:srcRect b="0" l="0" r="0" t="0"/>
          <a:stretch/>
        </p:blipFill>
        <p:spPr>
          <a:xfrm>
            <a:off x="1248541" y="3718701"/>
            <a:ext cx="1755972" cy="17559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e50f694cb2_0_25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sz="4000">
                <a:solidFill>
                  <a:srgbClr val="2A7565"/>
                </a:solidFill>
              </a:rPr>
              <a:t>What should the Comprehensive Plan address?</a:t>
            </a:r>
            <a:endParaRPr/>
          </a:p>
        </p:txBody>
      </p:sp>
      <p:sp>
        <p:nvSpPr>
          <p:cNvPr id="131" name="Google Shape;131;ge50f694cb2_0_25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lnSpc>
                <a:spcPct val="150000"/>
              </a:lnSpc>
              <a:spcBef>
                <a:spcPts val="1000"/>
              </a:spcBef>
              <a:spcAft>
                <a:spcPts val="0"/>
              </a:spcAft>
              <a:buSzPts val="1800"/>
              <a:buChar char="•"/>
            </a:pPr>
            <a:r>
              <a:rPr b="1" lang="en-US"/>
              <a:t>It should address challenges </a:t>
            </a:r>
            <a:r>
              <a:rPr b="1" lang="en-US" u="sng"/>
              <a:t>and</a:t>
            </a:r>
            <a:r>
              <a:rPr b="1" lang="en-US"/>
              <a:t> opportunities</a:t>
            </a:r>
            <a:r>
              <a:rPr lang="en-US"/>
              <a:t> for orderly growth, providing continued guidance for decision-making </a:t>
            </a:r>
            <a:endParaRPr/>
          </a:p>
          <a:p>
            <a:pPr indent="-342900" lvl="0" marL="457200" rtl="0" algn="l">
              <a:lnSpc>
                <a:spcPct val="150000"/>
              </a:lnSpc>
              <a:spcBef>
                <a:spcPts val="0"/>
              </a:spcBef>
              <a:spcAft>
                <a:spcPts val="0"/>
              </a:spcAft>
              <a:buSzPts val="1800"/>
              <a:buChar char="•"/>
            </a:pPr>
            <a:r>
              <a:rPr b="1" lang="en-US"/>
              <a:t>It should provide a sound basis for village-wide policies for</a:t>
            </a:r>
            <a:r>
              <a:rPr lang="en-US"/>
              <a:t>:</a:t>
            </a:r>
            <a:endParaRPr/>
          </a:p>
          <a:p>
            <a:pPr indent="-342900" lvl="1" marL="914400" rtl="0" algn="l">
              <a:lnSpc>
                <a:spcPct val="150000"/>
              </a:lnSpc>
              <a:spcBef>
                <a:spcPts val="0"/>
              </a:spcBef>
              <a:spcAft>
                <a:spcPts val="0"/>
              </a:spcAft>
              <a:buSzPts val="1800"/>
              <a:buChar char="•"/>
            </a:pPr>
            <a:r>
              <a:rPr lang="en-US"/>
              <a:t>Sustainable economic growth and development</a:t>
            </a:r>
            <a:endParaRPr/>
          </a:p>
          <a:p>
            <a:pPr indent="-342900" lvl="1" marL="914400" rtl="0" algn="l">
              <a:lnSpc>
                <a:spcPct val="150000"/>
              </a:lnSpc>
              <a:spcBef>
                <a:spcPts val="0"/>
              </a:spcBef>
              <a:spcAft>
                <a:spcPts val="0"/>
              </a:spcAft>
              <a:buSzPts val="1800"/>
              <a:buChar char="•"/>
            </a:pPr>
            <a:r>
              <a:rPr lang="en-US"/>
              <a:t>Preservation of important resources such as public open space</a:t>
            </a:r>
            <a:endParaRPr/>
          </a:p>
          <a:p>
            <a:pPr indent="-342900" lvl="1" marL="914400" rtl="0" algn="l">
              <a:lnSpc>
                <a:spcPct val="150000"/>
              </a:lnSpc>
              <a:spcBef>
                <a:spcPts val="0"/>
              </a:spcBef>
              <a:spcAft>
                <a:spcPts val="0"/>
              </a:spcAft>
              <a:buSzPts val="1800"/>
              <a:buChar char="•"/>
            </a:pPr>
            <a:r>
              <a:rPr lang="en-US"/>
              <a:t>Identification of community needs and capital improvements</a:t>
            </a:r>
            <a:endParaRPr/>
          </a:p>
          <a:p>
            <a:pPr indent="-342900" lvl="1" marL="914400" rtl="0" algn="l">
              <a:lnSpc>
                <a:spcPct val="150000"/>
              </a:lnSpc>
              <a:spcBef>
                <a:spcPts val="0"/>
              </a:spcBef>
              <a:spcAft>
                <a:spcPts val="0"/>
              </a:spcAft>
              <a:buSzPts val="1800"/>
              <a:buChar char="•"/>
            </a:pPr>
            <a:r>
              <a:rPr lang="en-US"/>
              <a:t>Creation or revision of local land use laws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e50f694cb2_0_19"/>
          <p:cNvSpPr txBox="1"/>
          <p:nvPr>
            <p:ph type="title"/>
          </p:nvPr>
        </p:nvSpPr>
        <p:spPr>
          <a:xfrm>
            <a:off x="831850" y="1709738"/>
            <a:ext cx="10515600" cy="2852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b="1" lang="en-US">
                <a:solidFill>
                  <a:srgbClr val="2A7565"/>
                </a:solidFill>
              </a:rPr>
              <a:t>Revision Process To Date</a:t>
            </a:r>
            <a:endParaRPr b="1">
              <a:solidFill>
                <a:srgbClr val="2A7565"/>
              </a:solidFill>
            </a:endParaRPr>
          </a:p>
        </p:txBody>
      </p:sp>
      <p:sp>
        <p:nvSpPr>
          <p:cNvPr id="138" name="Google Shape;138;ge50f694cb2_0_19"/>
          <p:cNvSpPr txBox="1"/>
          <p:nvPr>
            <p:ph idx="1" type="body"/>
          </p:nvPr>
        </p:nvSpPr>
        <p:spPr>
          <a:xfrm>
            <a:off x="831850" y="4589463"/>
            <a:ext cx="10515600" cy="15003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e50f694cb2_0_23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solidFill>
                  <a:srgbClr val="2A7565"/>
                </a:solidFill>
              </a:rPr>
              <a:t>Overview</a:t>
            </a:r>
            <a:endParaRPr b="1">
              <a:solidFill>
                <a:srgbClr val="2A7565"/>
              </a:solidFill>
            </a:endParaRPr>
          </a:p>
        </p:txBody>
      </p:sp>
      <p:sp>
        <p:nvSpPr>
          <p:cNvPr id="145" name="Google Shape;145;ge50f694cb2_0_231"/>
          <p:cNvSpPr txBox="1"/>
          <p:nvPr>
            <p:ph idx="1" type="body"/>
          </p:nvPr>
        </p:nvSpPr>
        <p:spPr>
          <a:xfrm>
            <a:off x="838200" y="1673225"/>
            <a:ext cx="5181600" cy="4351200"/>
          </a:xfrm>
          <a:prstGeom prst="rect">
            <a:avLst/>
          </a:prstGeom>
        </p:spPr>
        <p:txBody>
          <a:bodyPr anchorCtr="0" anchor="t" bIns="45700" lIns="91425" spcFirstLastPara="1" rIns="91425" wrap="square" tIns="45700">
            <a:normAutofit/>
          </a:bodyPr>
          <a:lstStyle/>
          <a:p>
            <a:pPr indent="-381000" lvl="0" marL="457200" rtl="0" algn="l">
              <a:lnSpc>
                <a:spcPct val="150000"/>
              </a:lnSpc>
              <a:spcBef>
                <a:spcPts val="1000"/>
              </a:spcBef>
              <a:spcAft>
                <a:spcPts val="0"/>
              </a:spcAft>
              <a:buSzPts val="2400"/>
              <a:buChar char="•"/>
            </a:pPr>
            <a:r>
              <a:rPr lang="en-US" sz="2400"/>
              <a:t>3 Years of Dedicated Work</a:t>
            </a:r>
            <a:endParaRPr sz="2400"/>
          </a:p>
          <a:p>
            <a:pPr indent="-381000" lvl="0" marL="457200" rtl="0" algn="l">
              <a:lnSpc>
                <a:spcPct val="150000"/>
              </a:lnSpc>
              <a:spcBef>
                <a:spcPts val="0"/>
              </a:spcBef>
              <a:spcAft>
                <a:spcPts val="0"/>
              </a:spcAft>
              <a:buSzPts val="2400"/>
              <a:buChar char="•"/>
            </a:pPr>
            <a:r>
              <a:rPr lang="en-US" sz="2400"/>
              <a:t>10 Committee Members</a:t>
            </a:r>
            <a:endParaRPr sz="2400"/>
          </a:p>
          <a:p>
            <a:pPr indent="-381000" lvl="0" marL="457200" rtl="0" algn="l">
              <a:lnSpc>
                <a:spcPct val="150000"/>
              </a:lnSpc>
              <a:spcBef>
                <a:spcPts val="0"/>
              </a:spcBef>
              <a:spcAft>
                <a:spcPts val="0"/>
              </a:spcAft>
              <a:buSzPts val="2400"/>
              <a:buChar char="•"/>
            </a:pPr>
            <a:r>
              <a:rPr lang="en-US" sz="2400"/>
              <a:t>22 Open Committee Meetings</a:t>
            </a:r>
            <a:endParaRPr sz="2400"/>
          </a:p>
          <a:p>
            <a:pPr indent="-381000" lvl="0" marL="457200" rtl="0" algn="l">
              <a:lnSpc>
                <a:spcPct val="150000"/>
              </a:lnSpc>
              <a:spcBef>
                <a:spcPts val="0"/>
              </a:spcBef>
              <a:spcAft>
                <a:spcPts val="0"/>
              </a:spcAft>
              <a:buSzPts val="2400"/>
              <a:buChar char="•"/>
            </a:pPr>
            <a:r>
              <a:rPr lang="en-US" sz="2400"/>
              <a:t>66 Public Info Meeting Participants</a:t>
            </a:r>
            <a:endParaRPr sz="2400"/>
          </a:p>
          <a:p>
            <a:pPr indent="-381000" lvl="0" marL="457200" rtl="0" algn="l">
              <a:lnSpc>
                <a:spcPct val="150000"/>
              </a:lnSpc>
              <a:spcBef>
                <a:spcPts val="0"/>
              </a:spcBef>
              <a:spcAft>
                <a:spcPts val="0"/>
              </a:spcAft>
              <a:buSzPts val="2400"/>
              <a:buChar char="•"/>
            </a:pPr>
            <a:r>
              <a:rPr lang="en-US" sz="2400"/>
              <a:t>266 Survey R</a:t>
            </a:r>
            <a:r>
              <a:rPr lang="en-US" sz="2400"/>
              <a:t>espondents</a:t>
            </a:r>
            <a:endParaRPr sz="2400"/>
          </a:p>
        </p:txBody>
      </p:sp>
      <p:sp>
        <p:nvSpPr>
          <p:cNvPr id="146" name="Google Shape;146;ge50f694cb2_0_231"/>
          <p:cNvSpPr txBox="1"/>
          <p:nvPr>
            <p:ph idx="2" type="body"/>
          </p:nvPr>
        </p:nvSpPr>
        <p:spPr>
          <a:xfrm>
            <a:off x="6172200" y="1673225"/>
            <a:ext cx="5181600" cy="4351200"/>
          </a:xfrm>
          <a:prstGeom prst="rect">
            <a:avLst/>
          </a:prstGeom>
        </p:spPr>
        <p:txBody>
          <a:bodyPr anchorCtr="0" anchor="t" bIns="45700" lIns="91425" spcFirstLastPara="1" rIns="91425" wrap="square" tIns="45700">
            <a:noAutofit/>
          </a:bodyPr>
          <a:lstStyle/>
          <a:p>
            <a:pPr indent="-381000" lvl="0" marL="457200" rtl="0" algn="l">
              <a:lnSpc>
                <a:spcPct val="115000"/>
              </a:lnSpc>
              <a:spcBef>
                <a:spcPts val="1200"/>
              </a:spcBef>
              <a:spcAft>
                <a:spcPts val="0"/>
              </a:spcAft>
              <a:buSzPts val="2400"/>
              <a:buChar char="•"/>
            </a:pPr>
            <a:r>
              <a:rPr lang="en-US" sz="2400"/>
              <a:t>Ben Darfler, Chair</a:t>
            </a:r>
            <a:r>
              <a:rPr lang="en-US" sz="2400"/>
              <a:t> (Village Trustee) </a:t>
            </a:r>
            <a:endParaRPr sz="2400"/>
          </a:p>
          <a:p>
            <a:pPr indent="-381000" lvl="0" marL="457200" rtl="0" algn="l">
              <a:lnSpc>
                <a:spcPct val="115000"/>
              </a:lnSpc>
              <a:spcBef>
                <a:spcPts val="0"/>
              </a:spcBef>
              <a:spcAft>
                <a:spcPts val="0"/>
              </a:spcAft>
              <a:buSzPts val="2400"/>
              <a:buChar char="•"/>
            </a:pPr>
            <a:r>
              <a:rPr lang="en-US" sz="2400"/>
              <a:t>Steph Bailey (Planning Board Alt) </a:t>
            </a:r>
            <a:endParaRPr sz="2400"/>
          </a:p>
          <a:p>
            <a:pPr indent="-381000" lvl="0" marL="457200" rtl="0" algn="l">
              <a:lnSpc>
                <a:spcPct val="115000"/>
              </a:lnSpc>
              <a:spcBef>
                <a:spcPts val="0"/>
              </a:spcBef>
              <a:spcAft>
                <a:spcPts val="0"/>
              </a:spcAft>
              <a:buSzPts val="2400"/>
              <a:buChar char="•"/>
            </a:pPr>
            <a:r>
              <a:rPr lang="en-US" sz="2400"/>
              <a:t>David Breeden (Community) </a:t>
            </a:r>
            <a:endParaRPr sz="2400"/>
          </a:p>
          <a:p>
            <a:pPr indent="-381000" lvl="0" marL="457200" rtl="0" algn="l">
              <a:lnSpc>
                <a:spcPct val="115000"/>
              </a:lnSpc>
              <a:spcBef>
                <a:spcPts val="0"/>
              </a:spcBef>
              <a:spcAft>
                <a:spcPts val="0"/>
              </a:spcAft>
              <a:buSzPts val="2400"/>
              <a:buChar char="•"/>
            </a:pPr>
            <a:r>
              <a:rPr lang="en-US" sz="2400"/>
              <a:t>Noah Demarest (Zoning Board)</a:t>
            </a:r>
            <a:endParaRPr sz="2400"/>
          </a:p>
          <a:p>
            <a:pPr indent="-381000" lvl="0" marL="457200" rtl="0" algn="l">
              <a:lnSpc>
                <a:spcPct val="115000"/>
              </a:lnSpc>
              <a:spcBef>
                <a:spcPts val="0"/>
              </a:spcBef>
              <a:spcAft>
                <a:spcPts val="0"/>
              </a:spcAft>
              <a:buSzPts val="2400"/>
              <a:buChar char="•"/>
            </a:pPr>
            <a:r>
              <a:rPr lang="en-US" sz="2400"/>
              <a:t>Jessica Giles (Planning Board)</a:t>
            </a:r>
            <a:endParaRPr sz="2400"/>
          </a:p>
          <a:p>
            <a:pPr indent="-381000" lvl="0" marL="457200" rtl="0" algn="l">
              <a:lnSpc>
                <a:spcPct val="115000"/>
              </a:lnSpc>
              <a:spcBef>
                <a:spcPts val="0"/>
              </a:spcBef>
              <a:spcAft>
                <a:spcPts val="0"/>
              </a:spcAft>
              <a:buSzPts val="2400"/>
              <a:buChar char="•"/>
            </a:pPr>
            <a:r>
              <a:rPr lang="en-US" sz="2400"/>
              <a:t>Rachel Giordano (Community) </a:t>
            </a:r>
            <a:endParaRPr sz="2400"/>
          </a:p>
          <a:p>
            <a:pPr indent="-381000" lvl="0" marL="457200" rtl="0" algn="l">
              <a:lnSpc>
                <a:spcPct val="115000"/>
              </a:lnSpc>
              <a:spcBef>
                <a:spcPts val="0"/>
              </a:spcBef>
              <a:spcAft>
                <a:spcPts val="0"/>
              </a:spcAft>
              <a:buSzPts val="2400"/>
              <a:buChar char="•"/>
            </a:pPr>
            <a:r>
              <a:rPr lang="en-US" sz="2400"/>
              <a:t>Jack Katz (Community)</a:t>
            </a:r>
            <a:endParaRPr sz="2400"/>
          </a:p>
          <a:p>
            <a:pPr indent="-381000" lvl="0" marL="457200" rtl="0" algn="l">
              <a:lnSpc>
                <a:spcPct val="115000"/>
              </a:lnSpc>
              <a:spcBef>
                <a:spcPts val="0"/>
              </a:spcBef>
              <a:spcAft>
                <a:spcPts val="0"/>
              </a:spcAft>
              <a:buSzPts val="2400"/>
              <a:buChar char="•"/>
            </a:pPr>
            <a:r>
              <a:rPr lang="en-US" sz="2400"/>
              <a:t>Kathy Klemperer (Community) </a:t>
            </a:r>
            <a:endParaRPr sz="2400"/>
          </a:p>
          <a:p>
            <a:pPr indent="-381000" lvl="0" marL="457200" rtl="0" algn="l">
              <a:lnSpc>
                <a:spcPct val="115000"/>
              </a:lnSpc>
              <a:spcBef>
                <a:spcPts val="0"/>
              </a:spcBef>
              <a:spcAft>
                <a:spcPts val="0"/>
              </a:spcAft>
              <a:buSzPts val="2400"/>
              <a:buChar char="•"/>
            </a:pPr>
            <a:r>
              <a:rPr lang="en-US" sz="2400"/>
              <a:t>Tom Myers (Code &amp; Zoning Officer) </a:t>
            </a:r>
            <a:endParaRPr sz="2400"/>
          </a:p>
          <a:p>
            <a:pPr indent="-381000" lvl="0" marL="457200" rtl="0" algn="l">
              <a:lnSpc>
                <a:spcPct val="115000"/>
              </a:lnSpc>
              <a:spcBef>
                <a:spcPts val="0"/>
              </a:spcBef>
              <a:spcAft>
                <a:spcPts val="0"/>
              </a:spcAft>
              <a:buSzPts val="2400"/>
              <a:buChar char="•"/>
            </a:pPr>
            <a:r>
              <a:rPr lang="en-US" sz="2400"/>
              <a:t>Thomas Pepe (Community)</a:t>
            </a:r>
            <a:endParaRPr sz="2400"/>
          </a:p>
          <a:p>
            <a:pPr indent="-381000" lvl="0" marL="457200" rtl="0" algn="l">
              <a:lnSpc>
                <a:spcPct val="115000"/>
              </a:lnSpc>
              <a:spcBef>
                <a:spcPts val="0"/>
              </a:spcBef>
              <a:spcAft>
                <a:spcPts val="0"/>
              </a:spcAft>
              <a:buSzPts val="2400"/>
              <a:buChar char="•"/>
            </a:pPr>
            <a:r>
              <a:rPr lang="en-US" sz="2400"/>
              <a:t>Scott Sheavly (Zoning Board)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e50f694cb2_0_7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a:solidFill>
                  <a:srgbClr val="2A7565"/>
                </a:solidFill>
              </a:rPr>
              <a:t>Review of the ‘08 Plan (2018-19)</a:t>
            </a:r>
            <a:endParaRPr/>
          </a:p>
        </p:txBody>
      </p:sp>
      <p:sp>
        <p:nvSpPr>
          <p:cNvPr id="153" name="Google Shape;153;ge50f694cb2_0_77"/>
          <p:cNvSpPr txBox="1"/>
          <p:nvPr>
            <p:ph idx="1" type="body"/>
          </p:nvPr>
        </p:nvSpPr>
        <p:spPr>
          <a:xfrm>
            <a:off x="838200" y="1825625"/>
            <a:ext cx="5181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b="1" lang="en-US" sz="2400"/>
              <a:t>2018 Fall</a:t>
            </a:r>
            <a:endParaRPr b="1" sz="2400"/>
          </a:p>
          <a:p>
            <a:pPr indent="-381000" lvl="0" marL="457200" rtl="0" algn="l">
              <a:lnSpc>
                <a:spcPct val="115000"/>
              </a:lnSpc>
              <a:spcBef>
                <a:spcPts val="1000"/>
              </a:spcBef>
              <a:spcAft>
                <a:spcPts val="0"/>
              </a:spcAft>
              <a:buSzPts val="2400"/>
              <a:buChar char="•"/>
            </a:pPr>
            <a:r>
              <a:rPr lang="en-US" sz="2400"/>
              <a:t>Committee Formed</a:t>
            </a:r>
            <a:endParaRPr sz="2400"/>
          </a:p>
          <a:p>
            <a:pPr indent="-381000" lvl="0" marL="457200" rtl="0" algn="l">
              <a:lnSpc>
                <a:spcPct val="115000"/>
              </a:lnSpc>
              <a:spcBef>
                <a:spcPts val="0"/>
              </a:spcBef>
              <a:spcAft>
                <a:spcPts val="0"/>
              </a:spcAft>
              <a:buSzPts val="2400"/>
              <a:buChar char="•"/>
            </a:pPr>
            <a:r>
              <a:rPr lang="en-US" sz="2400"/>
              <a:t>Issued RFP for planning services</a:t>
            </a:r>
            <a:endParaRPr sz="2400"/>
          </a:p>
          <a:p>
            <a:pPr indent="0" lvl="0" marL="0" rtl="0" algn="l">
              <a:lnSpc>
                <a:spcPct val="115000"/>
              </a:lnSpc>
              <a:spcBef>
                <a:spcPts val="1000"/>
              </a:spcBef>
              <a:spcAft>
                <a:spcPts val="0"/>
              </a:spcAft>
              <a:buNone/>
            </a:pPr>
            <a:r>
              <a:rPr b="1" lang="en-US" sz="2400"/>
              <a:t>2019 Winter/Spring</a:t>
            </a:r>
            <a:endParaRPr b="1" sz="2400"/>
          </a:p>
          <a:p>
            <a:pPr indent="-381000" lvl="0" marL="457200" rtl="0" algn="l">
              <a:lnSpc>
                <a:spcPct val="115000"/>
              </a:lnSpc>
              <a:spcBef>
                <a:spcPts val="1000"/>
              </a:spcBef>
              <a:spcAft>
                <a:spcPts val="0"/>
              </a:spcAft>
              <a:buSzPts val="2400"/>
              <a:buChar char="•"/>
            </a:pPr>
            <a:r>
              <a:rPr lang="en-US" sz="2400"/>
              <a:t>Awarded bid to Environmental Design &amp; Research (EDR)</a:t>
            </a:r>
            <a:endParaRPr sz="2400"/>
          </a:p>
          <a:p>
            <a:pPr indent="-381000" lvl="0" marL="457200" rtl="0" algn="l">
              <a:lnSpc>
                <a:spcPct val="115000"/>
              </a:lnSpc>
              <a:spcBef>
                <a:spcPts val="0"/>
              </a:spcBef>
              <a:spcAft>
                <a:spcPts val="0"/>
              </a:spcAft>
              <a:buSzPts val="2400"/>
              <a:buChar char="•"/>
            </a:pPr>
            <a:r>
              <a:rPr lang="en-US" sz="2400"/>
              <a:t>Reviewed ‘08 Outline &amp; Vision </a:t>
            </a:r>
            <a:endParaRPr sz="2400"/>
          </a:p>
          <a:p>
            <a:pPr indent="-381000" lvl="0" marL="457200" rtl="0" algn="l">
              <a:lnSpc>
                <a:spcPct val="115000"/>
              </a:lnSpc>
              <a:spcBef>
                <a:spcPts val="0"/>
              </a:spcBef>
              <a:spcAft>
                <a:spcPts val="0"/>
              </a:spcAft>
              <a:buSzPts val="2400"/>
              <a:buChar char="•"/>
            </a:pPr>
            <a:r>
              <a:rPr lang="en-US" sz="2400"/>
              <a:t>Drafted ‘21 Outline &amp; Vision</a:t>
            </a:r>
            <a:endParaRPr sz="2400"/>
          </a:p>
          <a:p>
            <a:pPr indent="-381000" lvl="0" marL="457200" rtl="0" algn="l">
              <a:lnSpc>
                <a:spcPct val="115000"/>
              </a:lnSpc>
              <a:spcBef>
                <a:spcPts val="0"/>
              </a:spcBef>
              <a:spcAft>
                <a:spcPts val="0"/>
              </a:spcAft>
              <a:buSzPts val="2400"/>
              <a:buChar char="•"/>
            </a:pPr>
            <a:r>
              <a:rPr lang="en-US" sz="2400"/>
              <a:t>Identified Village “Character Areas”</a:t>
            </a:r>
            <a:endParaRPr sz="2400"/>
          </a:p>
        </p:txBody>
      </p:sp>
      <p:sp>
        <p:nvSpPr>
          <p:cNvPr id="154" name="Google Shape;154;ge50f694cb2_0_77"/>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b="1" lang="en-US" sz="2400"/>
              <a:t>2019 Summer/Fall</a:t>
            </a:r>
            <a:endParaRPr sz="2400"/>
          </a:p>
          <a:p>
            <a:pPr indent="-381000" lvl="0" marL="457200" rtl="0" algn="l">
              <a:lnSpc>
                <a:spcPct val="115000"/>
              </a:lnSpc>
              <a:spcBef>
                <a:spcPts val="1000"/>
              </a:spcBef>
              <a:spcAft>
                <a:spcPts val="0"/>
              </a:spcAft>
              <a:buSzPts val="2400"/>
              <a:buChar char="•"/>
            </a:pPr>
            <a:r>
              <a:rPr lang="en-US" sz="2400"/>
              <a:t>Reviewed ‘08 Goals &amp; Strategies</a:t>
            </a:r>
            <a:endParaRPr sz="2400"/>
          </a:p>
          <a:p>
            <a:pPr indent="-381000" lvl="0" marL="457200" rtl="0" algn="l">
              <a:lnSpc>
                <a:spcPct val="115000"/>
              </a:lnSpc>
              <a:spcBef>
                <a:spcPts val="0"/>
              </a:spcBef>
              <a:spcAft>
                <a:spcPts val="0"/>
              </a:spcAft>
              <a:buSzPts val="2400"/>
              <a:buChar char="•"/>
            </a:pPr>
            <a:r>
              <a:rPr lang="en-US" sz="2400"/>
              <a:t>Held Public Info Meeting</a:t>
            </a:r>
            <a:endParaRPr sz="2400"/>
          </a:p>
          <a:p>
            <a:pPr indent="-381000" lvl="1" marL="914400" rtl="0" algn="l">
              <a:lnSpc>
                <a:spcPct val="115000"/>
              </a:lnSpc>
              <a:spcBef>
                <a:spcPts val="0"/>
              </a:spcBef>
              <a:spcAft>
                <a:spcPts val="0"/>
              </a:spcAft>
              <a:buSzPts val="2400"/>
              <a:buChar char="•"/>
            </a:pPr>
            <a:r>
              <a:rPr lang="en-US"/>
              <a:t>F</a:t>
            </a:r>
            <a:r>
              <a:rPr lang="en-US" sz="2400"/>
              <a:t>eedback on the draft ‘21 outline and vision</a:t>
            </a:r>
            <a:endParaRPr/>
          </a:p>
          <a:p>
            <a:pPr indent="-381000" lvl="1" marL="914400" rtl="0" algn="l">
              <a:lnSpc>
                <a:spcPct val="115000"/>
              </a:lnSpc>
              <a:spcBef>
                <a:spcPts val="0"/>
              </a:spcBef>
              <a:spcAft>
                <a:spcPts val="0"/>
              </a:spcAft>
              <a:buSzPts val="2400"/>
              <a:buChar char="•"/>
            </a:pPr>
            <a:r>
              <a:rPr lang="en-US"/>
              <a:t>Gathered</a:t>
            </a:r>
            <a:r>
              <a:rPr lang="en-US" sz="2400"/>
              <a:t> key </a:t>
            </a:r>
            <a:r>
              <a:rPr lang="en-US"/>
              <a:t>opportunities</a:t>
            </a:r>
            <a:r>
              <a:rPr lang="en-US" sz="2400"/>
              <a:t> and c</a:t>
            </a:r>
            <a:r>
              <a:rPr lang="en-US"/>
              <a:t>hallenges </a:t>
            </a:r>
            <a:r>
              <a:rPr lang="en-US" sz="2400"/>
              <a:t>from the </a:t>
            </a:r>
            <a:r>
              <a:rPr lang="en-US"/>
              <a:t>attendees</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2019-10-16T15:39:47Z</dcterms:created>
  <dc:creator>Walt Kalina</dc:creator>
</cp:coreProperties>
</file>